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5" r:id="rId4"/>
    <p:sldId id="268" r:id="rId5"/>
    <p:sldId id="269" r:id="rId6"/>
    <p:sldId id="270" r:id="rId7"/>
    <p:sldId id="271" r:id="rId8"/>
    <p:sldId id="272" r:id="rId9"/>
    <p:sldId id="273" r:id="rId10"/>
    <p:sldId id="266" r:id="rId11"/>
    <p:sldId id="267" r:id="rId12"/>
    <p:sldId id="274" r:id="rId13"/>
    <p:sldId id="278" r:id="rId14"/>
    <p:sldId id="279" r:id="rId15"/>
    <p:sldId id="276" r:id="rId16"/>
    <p:sldId id="257" r:id="rId17"/>
    <p:sldId id="277" r:id="rId18"/>
    <p:sldId id="259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54C7-1DCD-4B29-88A3-55A1BC7D0005}" type="datetimeFigureOut">
              <a:rPr lang="pl-PL" smtClean="0"/>
              <a:pPr/>
              <a:t>2016-06-02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0FF3-ECB9-4960-9062-AA16E7033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54C7-1DCD-4B29-88A3-55A1BC7D0005}" type="datetimeFigureOut">
              <a:rPr lang="pl-PL" smtClean="0"/>
              <a:pPr/>
              <a:t>2016-06-02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0FF3-ECB9-4960-9062-AA16E7033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54C7-1DCD-4B29-88A3-55A1BC7D0005}" type="datetimeFigureOut">
              <a:rPr lang="pl-PL" smtClean="0"/>
              <a:pPr/>
              <a:t>2016-06-02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0FF3-ECB9-4960-9062-AA16E7033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54C7-1DCD-4B29-88A3-55A1BC7D0005}" type="datetimeFigureOut">
              <a:rPr lang="pl-PL" smtClean="0"/>
              <a:pPr/>
              <a:t>2016-06-02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0FF3-ECB9-4960-9062-AA16E7033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54C7-1DCD-4B29-88A3-55A1BC7D0005}" type="datetimeFigureOut">
              <a:rPr lang="pl-PL" smtClean="0"/>
              <a:pPr/>
              <a:t>2016-06-02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0FF3-ECB9-4960-9062-AA16E7033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54C7-1DCD-4B29-88A3-55A1BC7D0005}" type="datetimeFigureOut">
              <a:rPr lang="pl-PL" smtClean="0"/>
              <a:pPr/>
              <a:t>2016-06-02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0FF3-ECB9-4960-9062-AA16E7033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54C7-1DCD-4B29-88A3-55A1BC7D0005}" type="datetimeFigureOut">
              <a:rPr lang="pl-PL" smtClean="0"/>
              <a:pPr/>
              <a:t>2016-06-02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0FF3-ECB9-4960-9062-AA16E7033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54C7-1DCD-4B29-88A3-55A1BC7D0005}" type="datetimeFigureOut">
              <a:rPr lang="pl-PL" smtClean="0"/>
              <a:pPr/>
              <a:t>2016-06-02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0FF3-ECB9-4960-9062-AA16E7033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54C7-1DCD-4B29-88A3-55A1BC7D0005}" type="datetimeFigureOut">
              <a:rPr lang="pl-PL" smtClean="0"/>
              <a:pPr/>
              <a:t>2016-06-02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0FF3-ECB9-4960-9062-AA16E7033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54C7-1DCD-4B29-88A3-55A1BC7D0005}" type="datetimeFigureOut">
              <a:rPr lang="pl-PL" smtClean="0"/>
              <a:pPr/>
              <a:t>2016-06-02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0FF3-ECB9-4960-9062-AA16E7033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54C7-1DCD-4B29-88A3-55A1BC7D0005}" type="datetimeFigureOut">
              <a:rPr lang="pl-PL" smtClean="0"/>
              <a:pPr/>
              <a:t>2016-06-02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0FF3-ECB9-4960-9062-AA16E7033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B54C7-1DCD-4B29-88A3-55A1BC7D0005}" type="datetimeFigureOut">
              <a:rPr lang="pl-PL" smtClean="0"/>
              <a:pPr/>
              <a:t>2016-06-02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0FF3-ECB9-4960-9062-AA16E7033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edzpij.pl/" TargetMode="External"/><Relationship Id="rId13" Type="http://schemas.openxmlformats.org/officeDocument/2006/relationships/hyperlink" Target="https://www.google.pl/url?sa=i&amp;rct=j&amp;q=&amp;esrc=s&amp;source=images&amp;cd=&amp;ved=0ahUKEwiXrPvc64TNAhXMDZoKHbAGAy8QjB0IBg&amp;url=http://rytmyzycia.rytmyzdrowia.pl/2012/04/10/dobra-woda-zdrowia-doda/&amp;bvm=bv.123325700,d.bGs&amp;psig=AFQjCNEuERy7NC4q58dp5Tbk2IKCBPOhEw&amp;ust=1464802131446294" TargetMode="External"/><Relationship Id="rId3" Type="http://schemas.openxmlformats.org/officeDocument/2006/relationships/hyperlink" Target="http://www.armwrestlingdlakazdego.pl/2015/08/23/dwa-systemy-czyli-skad-sie-bierze-energia-w-miesniach/" TargetMode="External"/><Relationship Id="rId7" Type="http://schemas.openxmlformats.org/officeDocument/2006/relationships/hyperlink" Target="http://fitness.sport.pl/fitness/0,107710.html?tag=s%B3odycze" TargetMode="External"/><Relationship Id="rId12" Type="http://schemas.openxmlformats.org/officeDocument/2006/relationships/hyperlink" Target="http://facet.interia.pl/ciekawostki/news-cukier-nalezy-opodatkowac,nId,451537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kademiadietetyki.pl/slodkie-napoje-winne-otylosci-dzieciecej/" TargetMode="External"/><Relationship Id="rId11" Type="http://schemas.openxmlformats.org/officeDocument/2006/relationships/hyperlink" Target="http://www.polishexpress.co.uk/lyzeczka-cukru-na-zdrowie/" TargetMode="External"/><Relationship Id="rId5" Type="http://schemas.openxmlformats.org/officeDocument/2006/relationships/hyperlink" Target="http://zdrowiemaszwsobie.blog.pl/2015/10/28/jesli_nie_cukier_to_co/" TargetMode="External"/><Relationship Id="rId10" Type="http://schemas.openxmlformats.org/officeDocument/2006/relationships/hyperlink" Target="http://hcb.biz.pl/napoje-zimne/" TargetMode="External"/><Relationship Id="rId4" Type="http://schemas.openxmlformats.org/officeDocument/2006/relationships/hyperlink" Target="http://gotujmy.pl/cukier-spozywczy,skladnik-kulinarny,1796.html" TargetMode="External"/><Relationship Id="rId9" Type="http://schemas.openxmlformats.org/officeDocument/2006/relationships/hyperlink" Target="http://www.eszkola-wielkopolska.p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tatic.gotujmy.pl/ZDJECIE_KONKURS_B/czym-zastapic-cukier-307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5"/>
            <a:ext cx="9144000" cy="429309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683568" y="69269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002060"/>
                </a:solidFill>
                <a:latin typeface="Cambria" pitchFamily="18" charset="0"/>
              </a:rPr>
              <a:t>CUKIER KRZEPI? </a:t>
            </a:r>
            <a:endParaRPr lang="pl-PL" sz="4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779912" y="1412776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  <a:latin typeface="Cambria" pitchFamily="18" charset="0"/>
              </a:rPr>
              <a:t>O cukrze w napojach, które pijemy.</a:t>
            </a:r>
            <a:endParaRPr lang="pl-PL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895528" y="371703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Wiktoria Antczak </a:t>
            </a:r>
            <a:r>
              <a:rPr lang="pl-PL" sz="2400" dirty="0" err="1" smtClean="0"/>
              <a:t>kl.IV</a:t>
            </a:r>
            <a:endParaRPr lang="pl-PL" sz="2400" dirty="0" smtClean="0"/>
          </a:p>
          <a:p>
            <a:pPr algn="ctr"/>
            <a:r>
              <a:rPr lang="pl-PL" sz="2400" dirty="0" smtClean="0"/>
              <a:t>ZSO nr 27 Kielce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203848" y="98072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Nasze obliczenia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3568" y="206084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Skoro w 100 ml </a:t>
            </a:r>
            <a:r>
              <a:rPr lang="pl-PL" sz="2800" b="1" dirty="0" smtClean="0">
                <a:solidFill>
                  <a:srgbClr val="002060"/>
                </a:solidFill>
              </a:rPr>
              <a:t>C</a:t>
            </a:r>
            <a:r>
              <a:rPr lang="pl-PL" sz="2800" b="1" dirty="0" smtClean="0">
                <a:solidFill>
                  <a:srgbClr val="002060"/>
                </a:solidFill>
              </a:rPr>
              <a:t>oca-Coli </a:t>
            </a:r>
            <a:r>
              <a:rPr lang="pl-PL" sz="2800" b="1" dirty="0" smtClean="0">
                <a:solidFill>
                  <a:srgbClr val="002060"/>
                </a:solidFill>
              </a:rPr>
              <a:t>znajduje się 10,6 g cukru, </a:t>
            </a:r>
          </a:p>
          <a:p>
            <a:r>
              <a:rPr lang="pl-PL" sz="2800" b="1" dirty="0" smtClean="0">
                <a:solidFill>
                  <a:srgbClr val="002060"/>
                </a:solidFill>
              </a:rPr>
              <a:t>to w 500 ml tego napoju cukru będzie 5 razy więcej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907704" y="357301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czyli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475656" y="436510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10,6 g x 5 = 53 g cukru </a:t>
            </a:r>
            <a:endParaRPr lang="pl-PL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olishexpress.co.uk/wp-content/uploads/2013/12/wpid-1306767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4505891" cy="3488433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611560" y="184482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Przeliczenie na łyżeczki cukru znajdującego się w 500 ml napoju. 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123728" y="7647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Nasze obliczenia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19672" y="3140968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Przyjmujemy, że 1 łyżeczka mieści 5 g cukru.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935088" y="515719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53 g : 5 g  </a:t>
            </a:r>
            <a:r>
              <a:rPr lang="pl-PL" sz="3600" b="1" dirty="0" smtClean="0">
                <a:solidFill>
                  <a:srgbClr val="002060"/>
                </a:solidFill>
              </a:rPr>
              <a:t>to</a:t>
            </a:r>
            <a:r>
              <a:rPr lang="pl-PL" sz="3600" b="1" dirty="0" smtClean="0">
                <a:solidFill>
                  <a:srgbClr val="FF0000"/>
                </a:solidFill>
              </a:rPr>
              <a:t>  ok. 11 łyżeczek</a:t>
            </a:r>
            <a:endParaRPr lang="pl-PL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2606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Uzyskane wyniki</a:t>
            </a:r>
            <a:endParaRPr lang="pl-PL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11560" y="908720"/>
          <a:ext cx="799288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432048">
                <a:tc>
                  <a:txBody>
                    <a:bodyPr/>
                    <a:lstStyle/>
                    <a:p>
                      <a:r>
                        <a:rPr lang="pl-PL" dirty="0" smtClean="0"/>
                        <a:t>Nazwa napoju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Zawartość cukru </a:t>
                      </a:r>
                    </a:p>
                    <a:p>
                      <a:r>
                        <a:rPr lang="pl-PL" dirty="0" smtClean="0"/>
                        <a:t>w 100 ml</a:t>
                      </a:r>
                      <a:r>
                        <a:rPr lang="pl-PL" baseline="0" dirty="0" smtClean="0"/>
                        <a:t> - </a:t>
                      </a:r>
                      <a:r>
                        <a:rPr lang="pl-PL" dirty="0" smtClean="0"/>
                        <a:t>(g)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Zawartość cukru </a:t>
                      </a:r>
                    </a:p>
                    <a:p>
                      <a:r>
                        <a:rPr lang="pl-PL" dirty="0" smtClean="0"/>
                        <a:t>w 500 ml –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 łyżeczek cukru (przybliżona)</a:t>
                      </a:r>
                      <a:endParaRPr lang="pl-PL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Mirinda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12,9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64,6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l-PL" dirty="0" smtClean="0"/>
                        <a:t>Grafit (zielony)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l-PL" dirty="0" smtClean="0"/>
                        <a:t>Tymbark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l-PL" dirty="0" smtClean="0"/>
                        <a:t>Coca - Cola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10,6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Njoy</a:t>
                      </a:r>
                      <a:r>
                        <a:rPr lang="pl-PL" dirty="0" smtClean="0"/>
                        <a:t> (</a:t>
                      </a:r>
                      <a:r>
                        <a:rPr lang="pl-PL" dirty="0" err="1" smtClean="0"/>
                        <a:t>GreenGo</a:t>
                      </a:r>
                      <a:r>
                        <a:rPr lang="pl-PL" dirty="0" smtClean="0"/>
                        <a:t>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9,9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49,5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Frugo</a:t>
                      </a: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9,8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l-PL" dirty="0" smtClean="0"/>
                        <a:t>Kubuś Play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9,7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Fanta</a:t>
                      </a: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Sprite</a:t>
                      </a: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5,8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l-PL" dirty="0" smtClean="0"/>
                        <a:t>Kubuś </a:t>
                      </a:r>
                      <a:r>
                        <a:rPr lang="pl-PL" dirty="0" err="1" smtClean="0"/>
                        <a:t>Waterrr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5,2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Lipton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Ice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Tea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4,4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l-PL" dirty="0" smtClean="0"/>
                        <a:t>Żywiec Zdrój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6206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Odważanie odpowiednich ilości cukru.</a:t>
            </a:r>
            <a:endParaRPr lang="pl-PL" sz="2800" b="1" dirty="0">
              <a:solidFill>
                <a:srgbClr val="002060"/>
              </a:solidFill>
            </a:endParaRPr>
          </a:p>
        </p:txBody>
      </p:sp>
      <p:pic>
        <p:nvPicPr>
          <p:cNvPr id="4" name="Obraz 3" descr="G:\DCIM\100_PANA\P10007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2017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26064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Nasza gazetka.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6" name="Obraz 5" descr="G:\DCIM\100_PANA\P10007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48883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DOM\Desktop\P10007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764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323528" y="26064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Nasza gazetka.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iplsc.com/bialy-cukier-sprzyja-otylosci-i-chorobom-serca/0001B59Z5XCUB04K-C116-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5540769" cy="403244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755576" y="119675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</a:rPr>
              <a:t>Cukier krzepi, jeśli zachowamy umiar </a:t>
            </a:r>
          </a:p>
          <a:p>
            <a:r>
              <a:rPr lang="pl-PL" sz="3200" b="1" dirty="0" smtClean="0">
                <a:solidFill>
                  <a:srgbClr val="002060"/>
                </a:solidFill>
              </a:rPr>
              <a:t>i zdrowy rozsądek.</a:t>
            </a:r>
            <a:endParaRPr lang="pl-PL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62068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To nie jest ciężka praca – włożyć wodę mineralną do swojego plecaka!</a:t>
            </a:r>
            <a:endParaRPr lang="pl-PL" sz="3200" b="1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ttp://rytmyzdrowia.pl/wp-content/uploads/2012/04/shutterstock_799506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633487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alejakobiet.pl/img/szklanka_wody.jpg?1305814104810?1305814104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8100392" cy="684613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11560" y="3356992"/>
            <a:ext cx="3626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http://mamzdrowie.pl/cukier/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95536" y="4149080"/>
            <a:ext cx="429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http://tylkomedycyna.pl/wiadomosc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95536" y="4797152"/>
            <a:ext cx="3299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http://wyborcza.biz/biznes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3203848" y="5445224"/>
            <a:ext cx="24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err="1" smtClean="0"/>
              <a:t>portal.abczdrowie.pl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4283968" y="49411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err="1" smtClean="0"/>
              <a:t>www.poradnikzdrowie.pl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4932040" y="4293096"/>
            <a:ext cx="323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err="1" smtClean="0"/>
              <a:t>www.aktywniepozdrowie.pl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292080" y="3645024"/>
            <a:ext cx="323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hlinkClick r:id="rId3"/>
              </a:rPr>
              <a:t>www.armwrestlingdlakazdego.pl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971600" y="5949280"/>
            <a:ext cx="1168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hlinkClick r:id="rId4"/>
              </a:rPr>
              <a:t>gotujmy.pl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2483768" y="6165304"/>
            <a:ext cx="275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hlinkClick r:id="rId5"/>
              </a:rPr>
              <a:t>zdrowiemaszwsobie.blog.pl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539552" y="2636912"/>
            <a:ext cx="2749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http://www.diety-fitness.pl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5580112" y="3068960"/>
            <a:ext cx="2679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hlinkClick r:id="rId6"/>
              </a:rPr>
              <a:t>www.akademiadietetyki.pl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1619672" y="3717032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hlinkClick r:id="rId7"/>
              </a:rPr>
              <a:t>fitness.sport.pl</a:t>
            </a: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3787234" y="3244334"/>
            <a:ext cx="1569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hlinkClick r:id="rId8"/>
              </a:rPr>
              <a:t>www.jedzpij.pl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179512" y="5517232"/>
            <a:ext cx="290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hlinkClick r:id="rId9"/>
              </a:rPr>
              <a:t>www.eszkola-wielkopolska.pl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5436096" y="6488668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hlinkClick r:id="rId10"/>
              </a:rPr>
              <a:t>hcb.biz.pl</a:t>
            </a:r>
            <a:endParaRPr lang="pl-PL" dirty="0"/>
          </a:p>
        </p:txBody>
      </p:sp>
      <p:sp>
        <p:nvSpPr>
          <p:cNvPr id="22" name="Prostokąt 21"/>
          <p:cNvSpPr/>
          <p:nvPr/>
        </p:nvSpPr>
        <p:spPr>
          <a:xfrm>
            <a:off x="5652120" y="5805264"/>
            <a:ext cx="2550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mtClean="0">
                <a:hlinkClick r:id="rId11"/>
              </a:rPr>
              <a:t>www.polishexpress.co.uk</a:t>
            </a:r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3635896" y="2348880"/>
            <a:ext cx="1546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hlinkClick r:id="rId12"/>
              </a:rPr>
              <a:t>facet.interia.pl</a:t>
            </a:r>
            <a:endParaRPr lang="pl-PL" dirty="0"/>
          </a:p>
        </p:txBody>
      </p:sp>
      <p:sp>
        <p:nvSpPr>
          <p:cNvPr id="24" name="Prostokąt 23"/>
          <p:cNvSpPr/>
          <p:nvPr/>
        </p:nvSpPr>
        <p:spPr>
          <a:xfrm>
            <a:off x="5292080" y="1844824"/>
            <a:ext cx="2752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hlinkClick r:id="rId13"/>
              </a:rPr>
              <a:t>rytmyzycia.rytmyzdrowia.pl</a:t>
            </a:r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467544" y="1196752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002060"/>
                </a:solidFill>
              </a:rPr>
              <a:t>Źródła: </a:t>
            </a:r>
            <a:endParaRPr lang="pl-PL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armwrestlingdlakazdego.pl/wp-content/uploads/2015/08/m600x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459149" cy="4968552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971600" y="558924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</a:rPr>
              <a:t>Cukry – główne źródło energii dla organizmu.</a:t>
            </a:r>
            <a:endParaRPr lang="pl-PL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zdrowiemaszwsobie.blog.pl/files/2015/10/351004-cukier-fot-shutters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80928"/>
            <a:ext cx="5940152" cy="4067038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467544" y="2492896"/>
            <a:ext cx="53285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b="1" dirty="0" smtClean="0">
                <a:solidFill>
                  <a:srgbClr val="002060"/>
                </a:solidFill>
              </a:rPr>
              <a:t>• przyczynia się do nadwagi i otyłości,</a:t>
            </a:r>
            <a:endParaRPr lang="pl-PL" sz="2400" dirty="0" smtClean="0">
              <a:solidFill>
                <a:srgbClr val="002060"/>
              </a:solidFill>
            </a:endParaRPr>
          </a:p>
          <a:p>
            <a:pPr lvl="0"/>
            <a:r>
              <a:rPr lang="pl-PL" sz="2400" b="1" dirty="0" smtClean="0">
                <a:solidFill>
                  <a:srgbClr val="002060"/>
                </a:solidFill>
              </a:rPr>
              <a:t>• osłabia odporność organizmu,</a:t>
            </a:r>
            <a:endParaRPr lang="pl-PL" sz="2400" dirty="0" smtClean="0">
              <a:solidFill>
                <a:srgbClr val="002060"/>
              </a:solidFill>
            </a:endParaRPr>
          </a:p>
          <a:p>
            <a:pPr lvl="0"/>
            <a:r>
              <a:rPr lang="pl-PL" sz="2400" b="1" dirty="0" smtClean="0">
                <a:solidFill>
                  <a:srgbClr val="002060"/>
                </a:solidFill>
              </a:rPr>
              <a:t>• wywołuje próchnicę zębów,</a:t>
            </a:r>
            <a:endParaRPr lang="pl-PL" sz="2400" dirty="0" smtClean="0">
              <a:solidFill>
                <a:srgbClr val="002060"/>
              </a:solidFill>
            </a:endParaRPr>
          </a:p>
          <a:p>
            <a:pPr lvl="0"/>
            <a:r>
              <a:rPr lang="pl-PL" sz="2400" b="1" dirty="0" smtClean="0">
                <a:solidFill>
                  <a:srgbClr val="002060"/>
                </a:solidFill>
              </a:rPr>
              <a:t>• powoduje cukrzycę.</a:t>
            </a:r>
            <a:endParaRPr lang="pl-PL" sz="2400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1196752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002060"/>
                </a:solidFill>
              </a:rPr>
              <a:t>Nadmiar cukru:</a:t>
            </a:r>
            <a:endParaRPr lang="pl-PL" sz="4400" b="1" dirty="0">
              <a:solidFill>
                <a:srgbClr val="002060"/>
              </a:solidFill>
            </a:endParaRPr>
          </a:p>
        </p:txBody>
      </p:sp>
      <p:cxnSp>
        <p:nvCxnSpPr>
          <p:cNvPr id="6" name="Łącznik prosty 5"/>
          <p:cNvCxnSpPr/>
          <p:nvPr/>
        </p:nvCxnSpPr>
        <p:spPr>
          <a:xfrm flipV="1">
            <a:off x="3491880" y="4005064"/>
            <a:ext cx="4896544" cy="208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6804248" y="292494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STOP</a:t>
            </a:r>
            <a:endParaRPr lang="pl-PL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71800" y="69269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</a:rPr>
              <a:t>PODZIAŁ CUKRÓW</a:t>
            </a:r>
            <a:endParaRPr lang="pl-PL" sz="3200" b="1" dirty="0">
              <a:solidFill>
                <a:srgbClr val="00206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27584" y="234888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CUKRY ZŁOŻONE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724128" y="234888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CUKRY PROSTE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99592" y="3933056"/>
            <a:ext cx="2232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</a:rPr>
              <a:t>Dłużej trawione </a:t>
            </a:r>
          </a:p>
          <a:p>
            <a:r>
              <a:rPr lang="pl-PL" sz="2000" b="1" dirty="0" smtClean="0">
                <a:solidFill>
                  <a:srgbClr val="002060"/>
                </a:solidFill>
              </a:rPr>
              <a:t>w przewodzie pokarmowym.</a:t>
            </a:r>
          </a:p>
          <a:p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292080" y="3933056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</a:rPr>
              <a:t>Bardzo szybko trawione </a:t>
            </a:r>
          </a:p>
          <a:p>
            <a:r>
              <a:rPr lang="pl-PL" sz="2000" b="1" dirty="0" smtClean="0">
                <a:solidFill>
                  <a:srgbClr val="002060"/>
                </a:solidFill>
              </a:rPr>
              <a:t>i wchłaniane przez nasz organizm.</a:t>
            </a:r>
            <a:endParaRPr lang="pl-PL" sz="2000" b="1" dirty="0">
              <a:solidFill>
                <a:srgbClr val="002060"/>
              </a:solidFill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1979712" y="1628800"/>
            <a:ext cx="180020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4860032" y="1628800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1907704" y="299695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6516216" y="306896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jedzpij.pl/public/assets/slodyc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488815" cy="2376264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755576" y="54868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Produkty zawierające szkodliwe </a:t>
            </a:r>
          </a:p>
          <a:p>
            <a:r>
              <a:rPr lang="pl-PL" sz="2800" b="1" dirty="0" smtClean="0">
                <a:solidFill>
                  <a:srgbClr val="002060"/>
                </a:solidFill>
              </a:rPr>
              <a:t>                              – przetworzone cukry proste:</a:t>
            </a:r>
            <a:endParaRPr lang="pl-PL" sz="2800" b="1" dirty="0">
              <a:solidFill>
                <a:srgbClr val="002060"/>
              </a:solidFill>
            </a:endParaRPr>
          </a:p>
        </p:txBody>
      </p:sp>
      <p:pic>
        <p:nvPicPr>
          <p:cNvPr id="37892" name="Picture 4" descr="http://bi.gazeta.pl/im/e7/da/fc/z16571111V,paczek--donat--slodycze--slodkie-bul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3681753" cy="2448272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95536" y="38610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2060"/>
                </a:solidFill>
              </a:rPr>
              <a:t>słodycze</a:t>
            </a: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156176" y="573325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2060"/>
                </a:solidFill>
              </a:rPr>
              <a:t>słodkie napoje</a:t>
            </a:r>
            <a:endParaRPr lang="pl-PL" sz="2400" dirty="0">
              <a:solidFill>
                <a:srgbClr val="002060"/>
              </a:solidFill>
            </a:endParaRPr>
          </a:p>
        </p:txBody>
      </p:sp>
      <p:pic>
        <p:nvPicPr>
          <p:cNvPr id="37896" name="Picture 8" descr="http://www.akademiadietetyki.pl/dietetyka-infografiki/big_napo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2348880"/>
            <a:ext cx="4286250" cy="311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47667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</a:rPr>
              <a:t>Zbieramy puszki i butelki po napojach, które przynoszą do szkoły nasi rówieśnicy.</a:t>
            </a:r>
            <a:endParaRPr lang="pl-PL" sz="2400" b="1" dirty="0">
              <a:solidFill>
                <a:srgbClr val="002060"/>
              </a:solidFill>
            </a:endParaRPr>
          </a:p>
        </p:txBody>
      </p:sp>
      <p:pic>
        <p:nvPicPr>
          <p:cNvPr id="4" name="Obraz 3" descr="C:\Users\DOM\Desktop\Nowy folder\P10007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0567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62068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</a:rPr>
              <a:t>Wybieramy te opakowania po napojach, które powtarzają się najczęściej.</a:t>
            </a:r>
            <a:endParaRPr lang="pl-PL" sz="2400" b="1" dirty="0">
              <a:solidFill>
                <a:srgbClr val="002060"/>
              </a:solidFill>
            </a:endParaRPr>
          </a:p>
        </p:txBody>
      </p:sp>
      <p:pic>
        <p:nvPicPr>
          <p:cNvPr id="3" name="Obraz 2" descr="C:\Users\DOM\Desktop\Nowy folder\P10007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488832" cy="445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eszkola-wielkopolska.pl/eszkola/projekty/gimnazjum-rataje/ciekawy_obiekt_uczniowskich_dociekan/images/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92280" cy="689917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683568" y="404664"/>
            <a:ext cx="7200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Odczytujemy zawartość cukru w 100 ml napoju – korzystamy z etykiet na opakowaniach.</a:t>
            </a:r>
            <a:endParaRPr lang="pl-PL" sz="2800" b="1" dirty="0"/>
          </a:p>
        </p:txBody>
      </p:sp>
      <p:sp>
        <p:nvSpPr>
          <p:cNvPr id="5" name="Elipsa 4"/>
          <p:cNvSpPr/>
          <p:nvPr/>
        </p:nvSpPr>
        <p:spPr>
          <a:xfrm>
            <a:off x="2699792" y="2564904"/>
            <a:ext cx="936104" cy="86409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hcb.biz.pl/wp-content/uploads/2014/03/HCB-NAPOJ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6553200" cy="3743325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827584" y="98072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Napój o pojemności 500 ml – nasz punkt odniesienia do obliczeń.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354</Words>
  <Application>Microsoft Office PowerPoint</Application>
  <PresentationFormat>Pokaz na ekranie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DOM</dc:creator>
  <cp:lastModifiedBy>DOM</cp:lastModifiedBy>
  <cp:revision>81</cp:revision>
  <dcterms:created xsi:type="dcterms:W3CDTF">2016-05-29T13:36:14Z</dcterms:created>
  <dcterms:modified xsi:type="dcterms:W3CDTF">2016-06-02T21:38:46Z</dcterms:modified>
</cp:coreProperties>
</file>