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5238D-5969-4021-84EE-CEC4DACF8939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CE9E4-53DB-4C40-BCBB-2A63790FB1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56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Źródło: https://pixabay.com/pl/pi%C5%82ka-no%C5%BCna-kicking-pi%C5%82ka-570836/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E9E4-53DB-4C40-BCBB-2A63790FB1D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99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FA87-DB3B-4A45-B5D3-2884A93AA726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E6C5-3831-4531-BE91-2425E93A0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75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FA87-DB3B-4A45-B5D3-2884A93AA726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E6C5-3831-4531-BE91-2425E93A0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06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FA87-DB3B-4A45-B5D3-2884A93AA726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E6C5-3831-4531-BE91-2425E93A0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90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FA87-DB3B-4A45-B5D3-2884A93AA726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E6C5-3831-4531-BE91-2425E93A0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49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FA87-DB3B-4A45-B5D3-2884A93AA726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E6C5-3831-4531-BE91-2425E93A0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24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FA87-DB3B-4A45-B5D3-2884A93AA726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E6C5-3831-4531-BE91-2425E93A0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4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FA87-DB3B-4A45-B5D3-2884A93AA726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E6C5-3831-4531-BE91-2425E93A0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45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FA87-DB3B-4A45-B5D3-2884A93AA726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E6C5-3831-4531-BE91-2425E93A0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42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FA87-DB3B-4A45-B5D3-2884A93AA726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E6C5-3831-4531-BE91-2425E93A0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22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FA87-DB3B-4A45-B5D3-2884A93AA726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E6C5-3831-4531-BE91-2425E93A0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96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FA87-DB3B-4A45-B5D3-2884A93AA726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E6C5-3831-4531-BE91-2425E93A0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03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FA87-DB3B-4A45-B5D3-2884A93AA726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E6C5-3831-4531-BE91-2425E93A0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46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lfa.pl/news/336/" TargetMode="External"/><Relationship Id="rId2" Type="http://schemas.openxmlformats.org/officeDocument/2006/relationships/hyperlink" Target="http://www.dziennik.com/weekend/artykul/jak-sie-narodzila-pilka-noz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lfa.pl/news/336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ziennik.com/weekend/artykul/jak-sie-narodzila-pilka-nozna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820149" cy="520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Kto pierwszy strzelił gola , czyli skąd się wzięła piłka nożna?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Autor: Franciszek Wiącek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Futbol współczesny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Zasady gry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pl-PL" dirty="0" smtClean="0"/>
              <a:t>Chińczycy jako pierwsi ustalili zasady gry</a:t>
            </a:r>
          </a:p>
          <a:p>
            <a:pPr>
              <a:buFontTx/>
              <a:buChar char="-"/>
            </a:pPr>
            <a:r>
              <a:rPr lang="pl-PL" dirty="0" smtClean="0"/>
              <a:t>Indianie źle się obchodzili z pokonaną drużyną</a:t>
            </a:r>
          </a:p>
          <a:p>
            <a:pPr>
              <a:buFontTx/>
              <a:buChar char="-"/>
            </a:pPr>
            <a:r>
              <a:rPr lang="pl-PL" dirty="0" smtClean="0"/>
              <a:t>Rzymianie mieli bardzo brutalne zasady</a:t>
            </a:r>
          </a:p>
          <a:p>
            <a:pPr>
              <a:buFontTx/>
              <a:buChar char="-"/>
            </a:pPr>
            <a:r>
              <a:rPr lang="pl-PL" dirty="0" smtClean="0"/>
              <a:t>Eskimosi (XVIII wiek) –  zasady  podobne do tych we współczesnym futbolu</a:t>
            </a:r>
          </a:p>
          <a:p>
            <a:pPr>
              <a:buFontTx/>
              <a:buChar char="-"/>
            </a:pPr>
            <a:r>
              <a:rPr lang="pl-PL" dirty="0" smtClean="0"/>
              <a:t>Reguły brytyjskie- bitwa tłumu</a:t>
            </a:r>
          </a:p>
          <a:p>
            <a:pPr>
              <a:buFontTx/>
              <a:buChar char="-"/>
            </a:pPr>
            <a:r>
              <a:rPr lang="pl-PL" dirty="0" smtClean="0"/>
              <a:t>Włochy- eleganckie </a:t>
            </a:r>
            <a:r>
              <a:rPr lang="pl-PL" dirty="0" err="1" smtClean="0"/>
              <a:t>calcio</a:t>
            </a:r>
            <a:r>
              <a:rPr lang="pl-PL" dirty="0" smtClean="0"/>
              <a:t> z udziałem arystokracji; 1555- ustalenie zasad gry, 1580- pierwszy podręcznik do futbolu (autorstwa Giovanniego del </a:t>
            </a:r>
            <a:r>
              <a:rPr lang="pl-PL" dirty="0" err="1" smtClean="0"/>
              <a:t>Bardi</a:t>
            </a:r>
            <a:r>
              <a:rPr lang="pl-PL" dirty="0" smtClean="0"/>
              <a:t>)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Współczesne reguły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1848r.- spotkanie uniwersytetów brytyjskich w Cambridge- ustalenie pierwszych nowożytnych zasad.</a:t>
            </a:r>
          </a:p>
          <a:p>
            <a:pPr marL="0" indent="0">
              <a:buNone/>
            </a:pPr>
            <a:r>
              <a:rPr lang="pl-PL" dirty="0" smtClean="0"/>
              <a:t>1857r.- powstanie zespołu Sheffield FC, który grał według własnych reguł.</a:t>
            </a:r>
          </a:p>
          <a:p>
            <a:pPr marL="0" indent="0">
              <a:buNone/>
            </a:pPr>
            <a:r>
              <a:rPr lang="pl-PL" dirty="0" smtClean="0"/>
              <a:t>1863r.- powstanie </a:t>
            </a:r>
            <a:r>
              <a:rPr lang="pl-PL" i="1" dirty="0" smtClean="0"/>
              <a:t>The Football </a:t>
            </a:r>
            <a:r>
              <a:rPr lang="pl-PL" i="1" dirty="0" err="1" smtClean="0"/>
              <a:t>Association</a:t>
            </a:r>
            <a:r>
              <a:rPr lang="pl-PL" i="1" dirty="0" smtClean="0"/>
              <a:t> </a:t>
            </a:r>
            <a:r>
              <a:rPr lang="pl-PL" dirty="0" smtClean="0"/>
              <a:t>(pierwszej narodowej organizacji piłkarskiej i ujednolicenie zasad gry.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70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Kalendarium współczesne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Stowarzyszenia piłkarskie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466728" cy="39512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1904</a:t>
            </a:r>
            <a:r>
              <a:rPr lang="pl-PL" dirty="0" smtClean="0"/>
              <a:t>- Paryż, FIFA- </a:t>
            </a:r>
            <a:r>
              <a:rPr lang="pl-PL" dirty="0" err="1" smtClean="0"/>
              <a:t>Fédération</a:t>
            </a:r>
            <a:r>
              <a:rPr lang="pl-PL" dirty="0" smtClean="0"/>
              <a:t> </a:t>
            </a:r>
            <a:r>
              <a:rPr lang="pl-PL" dirty="0" err="1" smtClean="0"/>
              <a:t>Internationale</a:t>
            </a:r>
            <a:r>
              <a:rPr lang="pl-PL" dirty="0" smtClean="0"/>
              <a:t> de Football </a:t>
            </a:r>
            <a:r>
              <a:rPr lang="pl-PL" dirty="0" err="1" smtClean="0"/>
              <a:t>Association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1916</a:t>
            </a:r>
            <a:r>
              <a:rPr lang="pl-PL" dirty="0" smtClean="0"/>
              <a:t>- </a:t>
            </a:r>
            <a:r>
              <a:rPr lang="pl-PL" dirty="0" err="1" smtClean="0"/>
              <a:t>Luque</a:t>
            </a:r>
            <a:r>
              <a:rPr lang="pl-PL" dirty="0" smtClean="0"/>
              <a:t>, CONMEBOL- </a:t>
            </a:r>
            <a:r>
              <a:rPr lang="pl-PL" dirty="0" err="1" smtClean="0"/>
              <a:t>Confederación</a:t>
            </a:r>
            <a:r>
              <a:rPr lang="pl-PL" dirty="0" smtClean="0"/>
              <a:t>  </a:t>
            </a:r>
            <a:r>
              <a:rPr lang="pl-PL" dirty="0" err="1" smtClean="0"/>
              <a:t>Sudamericana</a:t>
            </a:r>
            <a:r>
              <a:rPr lang="pl-PL" dirty="0" smtClean="0"/>
              <a:t> de </a:t>
            </a:r>
            <a:r>
              <a:rPr lang="pl-PL" dirty="0" err="1" smtClean="0"/>
              <a:t>Fútbol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1954</a:t>
            </a:r>
            <a:r>
              <a:rPr lang="pl-PL" dirty="0" smtClean="0"/>
              <a:t>- </a:t>
            </a:r>
            <a:r>
              <a:rPr lang="pl-PL" dirty="0" err="1" smtClean="0"/>
              <a:t>Nyon</a:t>
            </a:r>
            <a:r>
              <a:rPr lang="pl-PL" dirty="0" smtClean="0"/>
              <a:t>, UEFA- Union of </a:t>
            </a:r>
            <a:r>
              <a:rPr lang="pl-PL" dirty="0" err="1" smtClean="0"/>
              <a:t>European</a:t>
            </a:r>
            <a:r>
              <a:rPr lang="pl-PL" dirty="0" smtClean="0"/>
              <a:t>  Football </a:t>
            </a:r>
            <a:r>
              <a:rPr lang="pl-PL" dirty="0" err="1" smtClean="0"/>
              <a:t>Associations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1954</a:t>
            </a:r>
            <a:r>
              <a:rPr lang="pl-PL" dirty="0" smtClean="0"/>
              <a:t>- Kuala Lumpur,  AFC- </a:t>
            </a:r>
            <a:r>
              <a:rPr lang="pl-PL" dirty="0" err="1" smtClean="0"/>
              <a:t>Asian</a:t>
            </a:r>
            <a:r>
              <a:rPr lang="pl-PL" dirty="0" smtClean="0"/>
              <a:t> Football </a:t>
            </a:r>
            <a:r>
              <a:rPr lang="pl-PL" dirty="0" err="1" smtClean="0"/>
              <a:t>Confederation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1957</a:t>
            </a:r>
            <a:r>
              <a:rPr lang="pl-PL" dirty="0" smtClean="0"/>
              <a:t>- Kair, CAF- </a:t>
            </a:r>
            <a:r>
              <a:rPr lang="pl-PL" dirty="0" err="1" smtClean="0"/>
              <a:t>Confederation</a:t>
            </a:r>
            <a:r>
              <a:rPr lang="pl-PL" dirty="0" smtClean="0"/>
              <a:t> of </a:t>
            </a:r>
            <a:r>
              <a:rPr lang="pl-PL" dirty="0" err="1" smtClean="0"/>
              <a:t>African</a:t>
            </a:r>
            <a:r>
              <a:rPr lang="pl-PL" dirty="0" smtClean="0"/>
              <a:t> Football</a:t>
            </a:r>
          </a:p>
          <a:p>
            <a:pPr marL="0" indent="0">
              <a:buNone/>
            </a:pPr>
            <a:r>
              <a:rPr lang="pl-PL" b="1" dirty="0" smtClean="0"/>
              <a:t>1961</a:t>
            </a:r>
            <a:r>
              <a:rPr lang="pl-PL" dirty="0" smtClean="0"/>
              <a:t>- Miami, CONCACAF- </a:t>
            </a:r>
            <a:r>
              <a:rPr lang="pl-PL" dirty="0" err="1" smtClean="0"/>
              <a:t>Confederation</a:t>
            </a:r>
            <a:r>
              <a:rPr lang="pl-PL" dirty="0" smtClean="0"/>
              <a:t> of </a:t>
            </a:r>
            <a:r>
              <a:rPr lang="pl-PL" dirty="0" err="1" smtClean="0"/>
              <a:t>North</a:t>
            </a:r>
            <a:r>
              <a:rPr lang="pl-PL" dirty="0" smtClean="0"/>
              <a:t>, Central </a:t>
            </a:r>
            <a:r>
              <a:rPr lang="pl-PL" dirty="0" err="1" smtClean="0"/>
              <a:t>America</a:t>
            </a:r>
            <a:r>
              <a:rPr lang="pl-PL" dirty="0" smtClean="0"/>
              <a:t> and Caribbean </a:t>
            </a:r>
            <a:r>
              <a:rPr lang="pl-PL" dirty="0" err="1" smtClean="0"/>
              <a:t>Association</a:t>
            </a:r>
            <a:r>
              <a:rPr lang="pl-PL" dirty="0" smtClean="0"/>
              <a:t> Football</a:t>
            </a:r>
          </a:p>
          <a:p>
            <a:pPr marL="0" indent="0">
              <a:buNone/>
            </a:pPr>
            <a:r>
              <a:rPr lang="pl-PL" b="1" dirty="0" smtClean="0"/>
              <a:t>1996</a:t>
            </a:r>
            <a:r>
              <a:rPr lang="pl-PL" dirty="0" smtClean="0"/>
              <a:t>- Auckland, OFC- Oceania Football </a:t>
            </a:r>
            <a:r>
              <a:rPr lang="pl-PL" dirty="0" err="1" smtClean="0"/>
              <a:t>Confederation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52563"/>
            <a:ext cx="5052814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rozgrywek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1872-</a:t>
            </a:r>
            <a:r>
              <a:rPr lang="pl-PL" dirty="0" smtClean="0"/>
              <a:t> pierwszy mecz międzypaństwowy (Szkocja – Anglia 0 : 0, rewanż 4 : 2 dla Anglii)</a:t>
            </a:r>
          </a:p>
          <a:p>
            <a:pPr marL="0" indent="0">
              <a:buNone/>
            </a:pPr>
            <a:r>
              <a:rPr lang="pl-PL" b="1" dirty="0" smtClean="0"/>
              <a:t>1900</a:t>
            </a:r>
            <a:r>
              <a:rPr lang="pl-PL" dirty="0" smtClean="0"/>
              <a:t>- futbol staje się dyscypliną olimpijską</a:t>
            </a:r>
          </a:p>
          <a:p>
            <a:pPr marL="0" indent="0">
              <a:buNone/>
            </a:pPr>
            <a:r>
              <a:rPr lang="pl-PL" b="1" dirty="0" smtClean="0"/>
              <a:t>1930</a:t>
            </a:r>
            <a:r>
              <a:rPr lang="pl-PL" dirty="0" smtClean="0"/>
              <a:t>- pierwsze mistrzostwa świata (zwycięzca: Urugwaj)</a:t>
            </a:r>
          </a:p>
          <a:p>
            <a:pPr marL="0" indent="0">
              <a:buNone/>
            </a:pPr>
            <a:r>
              <a:rPr lang="pl-PL" b="1" dirty="0" smtClean="0"/>
              <a:t>1955</a:t>
            </a:r>
            <a:r>
              <a:rPr lang="pl-PL" dirty="0" smtClean="0"/>
              <a:t>- pierwsze rozgrywki ligi  mistrzów(zwycięzca: Real Madryt)</a:t>
            </a:r>
          </a:p>
          <a:p>
            <a:pPr marL="0" indent="0">
              <a:buNone/>
            </a:pPr>
            <a:r>
              <a:rPr lang="pl-PL" b="1" dirty="0" smtClean="0"/>
              <a:t>1960</a:t>
            </a:r>
            <a:r>
              <a:rPr lang="pl-PL" dirty="0" smtClean="0"/>
              <a:t>- pierwsze mistrzostwa Europy (zwycięzca: ZSRR)</a:t>
            </a:r>
          </a:p>
          <a:p>
            <a:pPr marL="0" indent="0">
              <a:buNone/>
            </a:pPr>
            <a:r>
              <a:rPr lang="pl-PL" b="1" dirty="0" smtClean="0"/>
              <a:t>1971</a:t>
            </a:r>
            <a:r>
              <a:rPr lang="pl-PL" dirty="0" smtClean="0"/>
              <a:t>- pierwsze rozgrywki ligi Europy</a:t>
            </a:r>
          </a:p>
          <a:p>
            <a:pPr marL="0" indent="0">
              <a:buNone/>
            </a:pPr>
            <a:r>
              <a:rPr lang="pl-PL" dirty="0" smtClean="0"/>
              <a:t>(zwycięzca: Tottenham Hotspur)</a:t>
            </a:r>
          </a:p>
          <a:p>
            <a:pPr marL="0" indent="0">
              <a:buNone/>
            </a:pPr>
            <a:r>
              <a:rPr lang="pl-PL" b="1" dirty="0" smtClean="0"/>
              <a:t>1996 </a:t>
            </a:r>
            <a:r>
              <a:rPr lang="pl-PL" dirty="0" smtClean="0"/>
              <a:t>– na olimpiadę jadą futbolistki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60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Futbol współczesny cd.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Dane z 2009 r. (Wikipedia)</a:t>
            </a:r>
          </a:p>
          <a:p>
            <a:pPr marL="0" indent="0">
              <a:buNone/>
            </a:pPr>
            <a:r>
              <a:rPr lang="pl-PL" dirty="0" smtClean="0"/>
              <a:t>265 milionów zawodniczek i zawodników</a:t>
            </a:r>
          </a:p>
          <a:p>
            <a:pPr marL="0" indent="0">
              <a:buNone/>
            </a:pPr>
            <a:r>
              <a:rPr lang="pl-PL" dirty="0" smtClean="0"/>
              <a:t>5 milionów sędziów</a:t>
            </a:r>
          </a:p>
          <a:p>
            <a:pPr marL="0" indent="0">
              <a:buNone/>
            </a:pPr>
            <a:r>
              <a:rPr lang="pl-PL" dirty="0" smtClean="0"/>
              <a:t>206 lokalnych związków zrzeszonych w FIFA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43" y="4005064"/>
            <a:ext cx="3678628" cy="215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www.archiwumfutbolu.pl/ciekawostki/historia-pilki-noznej-na-swiecie.php;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Ciejpa</a:t>
            </a:r>
            <a:r>
              <a:rPr lang="pl-PL" dirty="0" smtClean="0"/>
              <a:t> Radosław, Początki „starożytnego” futbolu, http://plfa.pl/news/336/;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Ducka – Lubas Zuzanna, </a:t>
            </a:r>
            <a:r>
              <a:rPr lang="pl-PL" i="1" dirty="0" smtClean="0"/>
              <a:t>Jak się narodziła piłka </a:t>
            </a:r>
            <a:r>
              <a:rPr lang="pl-PL" i="1" dirty="0" err="1" smtClean="0"/>
              <a:t>nożna?,</a:t>
            </a:r>
            <a:r>
              <a:rPr lang="pl-PL" i="1" dirty="0" err="1" smtClean="0">
                <a:hlinkClick r:id="rId2"/>
              </a:rPr>
              <a:t>http</a:t>
            </a:r>
            <a:r>
              <a:rPr lang="pl-PL" i="1" dirty="0" smtClean="0">
                <a:hlinkClick r:id="rId2"/>
              </a:rPr>
              <a:t>://www.dziennik.com/weekend/artykul/jak-sie-narodzila-pilka-nozna</a:t>
            </a:r>
            <a:r>
              <a:rPr lang="pl-PL" i="1" dirty="0" smtClean="0"/>
              <a:t>;</a:t>
            </a:r>
            <a:r>
              <a:rPr lang="pl-PL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Gifford</a:t>
            </a:r>
            <a:r>
              <a:rPr lang="pl-PL" dirty="0" smtClean="0"/>
              <a:t> </a:t>
            </a:r>
            <a:r>
              <a:rPr lang="pl-PL" dirty="0" err="1" smtClean="0"/>
              <a:t>Clive</a:t>
            </a:r>
            <a:r>
              <a:rPr lang="pl-PL" dirty="0" smtClean="0"/>
              <a:t>, </a:t>
            </a:r>
            <a:r>
              <a:rPr lang="pl-PL" i="1" dirty="0" smtClean="0"/>
              <a:t>Futbol: rekordziści</a:t>
            </a:r>
            <a:r>
              <a:rPr lang="pl-PL" dirty="0" smtClean="0"/>
              <a:t>, Ożarów Mazowiecki 2016;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Grabowski Łukasz, </a:t>
            </a:r>
            <a:r>
              <a:rPr lang="pl-PL" i="1" dirty="0" smtClean="0"/>
              <a:t>Encyklopedia polskiej piłki nożnej</a:t>
            </a:r>
            <a:r>
              <a:rPr lang="pl-PL" dirty="0" smtClean="0"/>
              <a:t>, Poznań 2016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James Peter, </a:t>
            </a:r>
            <a:r>
              <a:rPr lang="pl-PL" dirty="0" err="1" smtClean="0"/>
              <a:t>Thorpe</a:t>
            </a:r>
            <a:r>
              <a:rPr lang="pl-PL" dirty="0" smtClean="0"/>
              <a:t> Nick, </a:t>
            </a:r>
            <a:r>
              <a:rPr lang="pl-PL" i="1" dirty="0" smtClean="0"/>
              <a:t>Dawne wynalazki</a:t>
            </a:r>
            <a:r>
              <a:rPr lang="pl-PL" dirty="0" smtClean="0"/>
              <a:t>. Warszawa 1997;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Wróblewski Bartosz, </a:t>
            </a:r>
            <a:r>
              <a:rPr lang="pl-PL" i="1" dirty="0" smtClean="0"/>
              <a:t>Historia piłki nożnej</a:t>
            </a:r>
            <a:r>
              <a:rPr lang="pl-PL" dirty="0" smtClean="0"/>
              <a:t>, </a:t>
            </a:r>
            <a:r>
              <a:rPr lang="pl-PL" dirty="0" smtClean="0">
                <a:hlinkClick r:id="rId3"/>
              </a:rPr>
              <a:t>http://plfa.pl/news/336/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25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Początki futbolu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Kto grał w piłkę?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Starożytni Egipcjanie, Chińczycy,  Japończycy, Koreańczycy,  Grecy, Rzymianie, a później także </a:t>
            </a:r>
          </a:p>
          <a:p>
            <a:pPr marL="0" indent="0">
              <a:buNone/>
            </a:pPr>
            <a:r>
              <a:rPr lang="pl-PL" dirty="0" smtClean="0"/>
              <a:t>Aborygeni, Maorysi, Polinezyjczycy, Indianie </a:t>
            </a:r>
            <a:r>
              <a:rPr lang="pl-PL" dirty="0" err="1" smtClean="0"/>
              <a:t>pólnocno</a:t>
            </a:r>
            <a:r>
              <a:rPr lang="pl-PL" dirty="0" smtClean="0"/>
              <a:t>- i południowoamerykańscy, </a:t>
            </a:r>
            <a:r>
              <a:rPr lang="pl-PL" dirty="0"/>
              <a:t> </a:t>
            </a:r>
            <a:r>
              <a:rPr lang="pl-PL" dirty="0" smtClean="0"/>
              <a:t>a nawet Eskimosi*.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pl-PL" sz="1600" dirty="0" err="1" smtClean="0"/>
              <a:t>R.Ciejpa</a:t>
            </a:r>
            <a:r>
              <a:rPr lang="pl-PL" sz="1600" dirty="0" smtClean="0"/>
              <a:t>, </a:t>
            </a:r>
            <a:r>
              <a:rPr lang="pl-PL" sz="1600" i="1" dirty="0" smtClean="0"/>
              <a:t>Początki „starożytnego” futbolu, </a:t>
            </a:r>
            <a:r>
              <a:rPr lang="pl-PL" sz="1600" dirty="0" smtClean="0">
                <a:hlinkClick r:id="rId2"/>
              </a:rPr>
              <a:t>http://plfa.pl/news/336/</a:t>
            </a:r>
            <a:r>
              <a:rPr lang="pl-PL" sz="1600" dirty="0" smtClean="0"/>
              <a:t>, [data dostępu 27.05.2016.]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150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Początki futbolu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Starożytne gry w piłkę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Chińczycy</a:t>
            </a:r>
            <a:r>
              <a:rPr lang="pl-PL" dirty="0" smtClean="0"/>
              <a:t>-</a:t>
            </a:r>
            <a:r>
              <a:rPr lang="pl-PL" i="1" dirty="0" err="1" smtClean="0"/>
              <a:t>Te’uh</a:t>
            </a:r>
            <a:r>
              <a:rPr lang="pl-PL" i="1" dirty="0" smtClean="0"/>
              <a:t>-</a:t>
            </a:r>
            <a:r>
              <a:rPr lang="pl-PL" i="1" dirty="0" err="1" smtClean="0"/>
              <a:t>kueh</a:t>
            </a:r>
            <a:r>
              <a:rPr lang="pl-PL" dirty="0" smtClean="0"/>
              <a:t> (3000 lat p.n.e.), </a:t>
            </a:r>
            <a:r>
              <a:rPr lang="pl-PL" i="1" dirty="0" err="1" smtClean="0"/>
              <a:t>zu</a:t>
            </a:r>
            <a:r>
              <a:rPr lang="pl-PL" i="1" dirty="0" smtClean="0"/>
              <a:t> </a:t>
            </a:r>
            <a:r>
              <a:rPr lang="pl-PL" i="1" dirty="0" err="1" smtClean="0"/>
              <a:t>zhu</a:t>
            </a:r>
            <a:r>
              <a:rPr lang="pl-PL" i="1" dirty="0" smtClean="0"/>
              <a:t> </a:t>
            </a:r>
            <a:r>
              <a:rPr lang="pl-PL" dirty="0" smtClean="0"/>
              <a:t>(czytaj: </a:t>
            </a:r>
            <a:r>
              <a:rPr lang="pl-PL" i="1" dirty="0" err="1" smtClean="0"/>
              <a:t>cuju</a:t>
            </a:r>
            <a:r>
              <a:rPr lang="pl-PL" dirty="0" smtClean="0"/>
              <a:t>, 2300 lat p.n.e., zasady spisano między 220 a 206 r. p. n. e.)*,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Indianie z Płn</a:t>
            </a:r>
            <a:r>
              <a:rPr lang="pl-PL" dirty="0" smtClean="0"/>
              <a:t>. Ameryki- </a:t>
            </a:r>
            <a:r>
              <a:rPr lang="pl-PL" i="1" dirty="0" smtClean="0"/>
              <a:t>lacrosse </a:t>
            </a:r>
            <a:r>
              <a:rPr lang="pl-PL" dirty="0" smtClean="0"/>
              <a:t>(w języku Irokezów </a:t>
            </a:r>
            <a:r>
              <a:rPr lang="pl-PL" i="1" dirty="0" err="1" smtClean="0"/>
              <a:t>bagataway</a:t>
            </a:r>
            <a:r>
              <a:rPr lang="pl-PL" dirty="0" smtClean="0"/>
              <a:t>)**, </a:t>
            </a:r>
            <a:r>
              <a:rPr lang="pl-PL" i="1" dirty="0" err="1" smtClean="0"/>
              <a:t>pahsaheman</a:t>
            </a:r>
            <a:r>
              <a:rPr lang="pl-PL" i="1" dirty="0" smtClean="0"/>
              <a:t>, </a:t>
            </a:r>
            <a:r>
              <a:rPr lang="pl-PL" b="1" dirty="0" smtClean="0">
                <a:solidFill>
                  <a:srgbClr val="00B050"/>
                </a:solidFill>
              </a:rPr>
              <a:t>Koreańczycy</a:t>
            </a:r>
            <a:r>
              <a:rPr lang="pl-PL" dirty="0" smtClean="0"/>
              <a:t>- </a:t>
            </a:r>
            <a:r>
              <a:rPr lang="pl-PL" i="1" dirty="0" err="1" smtClean="0"/>
              <a:t>chuk-guk</a:t>
            </a:r>
            <a:r>
              <a:rPr lang="pl-PL" dirty="0" smtClean="0"/>
              <a:t>, </a:t>
            </a:r>
            <a:r>
              <a:rPr lang="pl-PL" b="1" dirty="0" smtClean="0">
                <a:solidFill>
                  <a:srgbClr val="00B050"/>
                </a:solidFill>
              </a:rPr>
              <a:t>Maorysi</a:t>
            </a:r>
            <a:r>
              <a:rPr lang="pl-PL" dirty="0" smtClean="0"/>
              <a:t>- </a:t>
            </a:r>
            <a:r>
              <a:rPr lang="pl-PL" i="1" dirty="0" smtClean="0"/>
              <a:t>ki-o-</a:t>
            </a:r>
            <a:r>
              <a:rPr lang="pl-PL" i="1" dirty="0" err="1" smtClean="0"/>
              <a:t>rahi</a:t>
            </a:r>
            <a:r>
              <a:rPr lang="pl-PL" dirty="0" smtClean="0"/>
              <a:t>,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Eskimosi</a:t>
            </a:r>
            <a:r>
              <a:rPr lang="pl-PL" dirty="0" smtClean="0"/>
              <a:t>- </a:t>
            </a:r>
            <a:r>
              <a:rPr lang="pl-PL" i="1" dirty="0" err="1" smtClean="0"/>
              <a:t>aqsaqtuk</a:t>
            </a:r>
            <a:endParaRPr lang="pl-PL" i="1" dirty="0" smtClean="0"/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Japończycy</a:t>
            </a:r>
            <a:r>
              <a:rPr lang="pl-PL" dirty="0" smtClean="0"/>
              <a:t>- </a:t>
            </a:r>
            <a:r>
              <a:rPr lang="pl-PL" i="1" dirty="0" err="1" smtClean="0"/>
              <a:t>kemari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600" b="1" dirty="0" smtClean="0">
                <a:solidFill>
                  <a:srgbClr val="00B050"/>
                </a:solidFill>
              </a:rPr>
              <a:t>Grecy</a:t>
            </a:r>
            <a:r>
              <a:rPr lang="pl-PL" sz="2600" dirty="0" smtClean="0"/>
              <a:t>-</a:t>
            </a:r>
            <a:r>
              <a:rPr lang="pl-PL" sz="2600" i="1" dirty="0" smtClean="0"/>
              <a:t> </a:t>
            </a:r>
            <a:r>
              <a:rPr lang="pl-PL" sz="2600" i="1" dirty="0" err="1" smtClean="0"/>
              <a:t>harpaston</a:t>
            </a:r>
            <a:r>
              <a:rPr lang="pl-PL" sz="2600" i="1" dirty="0" smtClean="0"/>
              <a:t>, </a:t>
            </a:r>
            <a:r>
              <a:rPr lang="pl-PL" sz="2600" i="1" dirty="0" err="1" smtClean="0"/>
              <a:t>epyskyros</a:t>
            </a:r>
            <a:r>
              <a:rPr lang="pl-PL" sz="2600" i="1" dirty="0" smtClean="0"/>
              <a:t> i </a:t>
            </a:r>
            <a:r>
              <a:rPr lang="pl-PL" sz="2600" i="1" dirty="0" err="1" smtClean="0"/>
              <a:t>phemida</a:t>
            </a:r>
            <a:r>
              <a:rPr lang="pl-PL" sz="2600" dirty="0" smtClean="0"/>
              <a:t> (najpopularniejsze z kilku odmian piłki) </a:t>
            </a:r>
          </a:p>
          <a:p>
            <a:pPr marL="0" indent="0">
              <a:buNone/>
            </a:pPr>
            <a:r>
              <a:rPr lang="pl-PL" sz="2600" b="1" dirty="0" smtClean="0">
                <a:solidFill>
                  <a:srgbClr val="00B050"/>
                </a:solidFill>
              </a:rPr>
              <a:t>Rzymianie</a:t>
            </a:r>
            <a:r>
              <a:rPr lang="pl-PL" sz="2600" i="1" dirty="0" smtClean="0"/>
              <a:t>- </a:t>
            </a:r>
            <a:r>
              <a:rPr lang="pl-PL" sz="2600" i="1" dirty="0" err="1" smtClean="0"/>
              <a:t>harpastum</a:t>
            </a:r>
            <a:r>
              <a:rPr lang="pl-PL" sz="2600" i="1" dirty="0" smtClean="0"/>
              <a:t> </a:t>
            </a:r>
            <a:r>
              <a:rPr lang="pl-PL" sz="2600" dirty="0" smtClean="0"/>
              <a:t>(od ok. 146 r. p. n. e.)***</a:t>
            </a:r>
          </a:p>
          <a:p>
            <a:pPr marL="0" indent="0">
              <a:buNone/>
            </a:pPr>
            <a:endParaRPr lang="pl-PL" sz="1600" i="1" dirty="0"/>
          </a:p>
          <a:p>
            <a:pPr marL="0" indent="0">
              <a:buNone/>
            </a:pPr>
            <a:endParaRPr lang="pl-PL" sz="1600" i="1" dirty="0" smtClean="0"/>
          </a:p>
          <a:p>
            <a:pPr marL="0" indent="0">
              <a:buNone/>
            </a:pPr>
            <a:endParaRPr lang="pl-PL" sz="1600" i="1" dirty="0"/>
          </a:p>
          <a:p>
            <a:pPr marL="0" indent="0">
              <a:buNone/>
            </a:pPr>
            <a:r>
              <a:rPr lang="pl-PL" sz="1600" i="1" dirty="0" smtClean="0"/>
              <a:t>* Z. Ducka – Lubas, Jak się narodziła piłka nożna, </a:t>
            </a:r>
            <a:r>
              <a:rPr lang="pl-PL" sz="1600" i="1" dirty="0" smtClean="0">
                <a:hlinkClick r:id="rId2"/>
              </a:rPr>
              <a:t>http://www.dziennik.com/weekend/artykul/jak-sie-narodzila-pilka-nozna</a:t>
            </a:r>
            <a:r>
              <a:rPr lang="pl-PL" sz="1600" i="1" dirty="0" smtClean="0"/>
              <a:t>, </a:t>
            </a:r>
            <a:r>
              <a:rPr lang="pl-PL" sz="1600" dirty="0" smtClean="0"/>
              <a:t>[data dostępu 26.05.2016]</a:t>
            </a:r>
          </a:p>
          <a:p>
            <a:pPr marL="0" indent="0">
              <a:buNone/>
            </a:pPr>
            <a:r>
              <a:rPr lang="pl-PL" sz="1600" dirty="0" smtClean="0"/>
              <a:t>** P. James, </a:t>
            </a:r>
            <a:r>
              <a:rPr lang="pl-PL" sz="1600" dirty="0" err="1" smtClean="0"/>
              <a:t>N.Thorpe</a:t>
            </a:r>
            <a:r>
              <a:rPr lang="pl-PL" sz="1600" dirty="0" smtClean="0"/>
              <a:t>  </a:t>
            </a:r>
            <a:r>
              <a:rPr lang="pl-PL" sz="1600" i="1" dirty="0" smtClean="0"/>
              <a:t>Dawne  wynalazki</a:t>
            </a:r>
            <a:r>
              <a:rPr lang="pl-PL" sz="1600" dirty="0" smtClean="0"/>
              <a:t>, Warszawa 1997, s.440</a:t>
            </a:r>
          </a:p>
          <a:p>
            <a:pPr marL="0" indent="0">
              <a:buNone/>
            </a:pPr>
            <a:r>
              <a:rPr lang="pl-PL" sz="1600" dirty="0" smtClean="0"/>
              <a:t>***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539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Chińczycy i Japończycy grający w piłkę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2539516" cy="3526129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991372" cy="299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70" y="4005064"/>
            <a:ext cx="1670955" cy="22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5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Grecy i Rzymianie grający w piłkę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39052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24" y="1556792"/>
            <a:ext cx="267869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1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Egipcjanie, Indianie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6" y="1700808"/>
            <a:ext cx="404649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784496" cy="26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Początki futbolu: od średniowiecza do XIX w.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Gdzie się zaczęło?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 smtClean="0"/>
              <a:t>Wielka Brytania- kolebka europejskiej piłki nożnej</a:t>
            </a:r>
          </a:p>
          <a:p>
            <a:pPr marL="0" indent="0">
              <a:buNone/>
            </a:pPr>
            <a:r>
              <a:rPr lang="pl-PL" dirty="0" smtClean="0"/>
              <a:t>Włochy (Florencja, XIV wiek)- </a:t>
            </a:r>
            <a:r>
              <a:rPr lang="pl-PL" dirty="0" err="1" smtClean="0"/>
              <a:t>giuoco</a:t>
            </a:r>
            <a:r>
              <a:rPr lang="pl-PL" dirty="0" smtClean="0"/>
              <a:t> del </a:t>
            </a:r>
            <a:r>
              <a:rPr lang="pl-PL" dirty="0" err="1" smtClean="0"/>
              <a:t>calcio</a:t>
            </a:r>
            <a:r>
              <a:rPr lang="pl-PL" dirty="0" smtClean="0"/>
              <a:t> – bardziej przedstawienie teatralne z udziałem arystokracji niż gra. W piłkę grywano też we Francji.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Polska- dopiero XX wiek:</a:t>
            </a:r>
          </a:p>
          <a:p>
            <a:pPr marL="0" indent="0">
              <a:buNone/>
            </a:pPr>
            <a:r>
              <a:rPr lang="pl-PL" dirty="0" smtClean="0"/>
              <a:t>Lechia Lwów i Czarni Lwów- 1903, Pogoń Lwów- 1904, Cracovia i Wisła Kraków- 1906, Widzew Łódź 1910, Polonia Warszawa- 1911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>
            <a:normAutofit fontScale="32500" lnSpcReduction="20000"/>
          </a:bodyPr>
          <a:lstStyle/>
          <a:p>
            <a:endParaRPr lang="pl-PL" sz="3200" dirty="0" smtClean="0">
              <a:solidFill>
                <a:srgbClr val="FF0000"/>
              </a:solidFill>
            </a:endParaRPr>
          </a:p>
          <a:p>
            <a:endParaRPr lang="pl-PL" sz="3200" dirty="0">
              <a:solidFill>
                <a:srgbClr val="FF0000"/>
              </a:solidFill>
            </a:endParaRPr>
          </a:p>
          <a:p>
            <a:r>
              <a:rPr lang="pl-PL" sz="9800" dirty="0" smtClean="0">
                <a:solidFill>
                  <a:srgbClr val="FF0000"/>
                </a:solidFill>
              </a:rPr>
              <a:t>Po co grano w piłkę?</a:t>
            </a: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1. Dla rozrywki</a:t>
            </a:r>
          </a:p>
          <a:p>
            <a:pPr marL="0" indent="0">
              <a:buNone/>
            </a:pPr>
            <a:r>
              <a:rPr lang="pl-PL" dirty="0" smtClean="0"/>
              <a:t>2. Dla zdrowia</a:t>
            </a:r>
          </a:p>
          <a:p>
            <a:pPr marL="0" indent="0">
              <a:buNone/>
            </a:pPr>
            <a:r>
              <a:rPr lang="pl-PL" dirty="0" smtClean="0"/>
              <a:t>3. Dla podniesienia sprawności żołnierzy</a:t>
            </a:r>
          </a:p>
          <a:p>
            <a:pPr marL="0" indent="0">
              <a:buNone/>
            </a:pPr>
            <a:r>
              <a:rPr lang="pl-PL" dirty="0"/>
              <a:t>4</a:t>
            </a:r>
            <a:r>
              <a:rPr lang="pl-PL" dirty="0" smtClean="0"/>
              <a:t>. W celach magicznych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29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Futbol od średniowiecza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101852" cy="690091"/>
          </a:xfrm>
        </p:spPr>
        <p:txBody>
          <a:bodyPr>
            <a:normAutofit fontScale="25000" lnSpcReduction="20000"/>
          </a:bodyPr>
          <a:lstStyle/>
          <a:p>
            <a:endParaRPr lang="pl-PL" dirty="0" smtClean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sz="12800" dirty="0" smtClean="0">
                <a:solidFill>
                  <a:srgbClr val="FF0000"/>
                </a:solidFill>
              </a:rPr>
              <a:t>Kto grał w piłkę?</a:t>
            </a:r>
          </a:p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Głównie mężczyźni i chłopcy, ale czasem również kobiety. 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Była to rozrywka dla wszystkich stanów społecznych. Od chłopów i miejskiej biedoty aż po monarchów.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Czym grano?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Piłki robiono z różnych rzeczy:</a:t>
            </a:r>
          </a:p>
          <a:p>
            <a:pPr>
              <a:buFontTx/>
              <a:buChar char="-"/>
            </a:pPr>
            <a:r>
              <a:rPr lang="pl-PL" dirty="0" smtClean="0"/>
              <a:t>Ze skóry</a:t>
            </a:r>
          </a:p>
          <a:p>
            <a:pPr>
              <a:buFontTx/>
              <a:buChar char="-"/>
            </a:pPr>
            <a:r>
              <a:rPr lang="pl-PL" dirty="0" smtClean="0"/>
              <a:t>Z nadmuchanych świńskich pęcherzy</a:t>
            </a:r>
          </a:p>
          <a:p>
            <a:pPr>
              <a:buFontTx/>
              <a:buChar char="-"/>
            </a:pPr>
            <a:r>
              <a:rPr lang="pl-PL" dirty="0" smtClean="0"/>
              <a:t>Z kauczuku</a:t>
            </a:r>
          </a:p>
          <a:p>
            <a:pPr>
              <a:buFontTx/>
              <a:buChar char="-"/>
            </a:pPr>
            <a:r>
              <a:rPr lang="pl-PL" dirty="0" smtClean="0"/>
              <a:t>Z czaszek zwierząt</a:t>
            </a:r>
          </a:p>
          <a:p>
            <a:pPr>
              <a:buFontTx/>
              <a:buChar char="-"/>
            </a:pPr>
            <a:r>
              <a:rPr lang="pl-PL" dirty="0" smtClean="0"/>
              <a:t>Z głów pokonanych wrogów</a:t>
            </a:r>
          </a:p>
          <a:p>
            <a:pPr>
              <a:buFontTx/>
              <a:buChar char="-"/>
            </a:pPr>
            <a:r>
              <a:rPr lang="pl-PL" dirty="0" smtClean="0"/>
              <a:t>Piłki Majów i Azteków ważyły nawet 4 kg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2" y="4653136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7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Rozwój futbolu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Futbol zakazany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b="1" dirty="0" smtClean="0"/>
              <a:t>1314-</a:t>
            </a:r>
            <a:r>
              <a:rPr lang="pl-PL" dirty="0" smtClean="0"/>
              <a:t> burmistrz Londynu pod groźbą więzienia zakazał gry w piłkę w obrębie miasta; król Edward III uznał futbol za plagę społeczną</a:t>
            </a:r>
          </a:p>
          <a:p>
            <a:pPr>
              <a:buFontTx/>
              <a:buChar char="-"/>
            </a:pPr>
            <a:r>
              <a:rPr lang="pl-PL" b="1" dirty="0" smtClean="0"/>
              <a:t>1424</a:t>
            </a:r>
            <a:r>
              <a:rPr lang="pl-PL" dirty="0" smtClean="0"/>
              <a:t>- uchwała parlamentu szkockiego za Jakuba I „nikomu nie wolno grać w piłkę”</a:t>
            </a:r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Futbol zrehabilitowany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b="1" dirty="0" smtClean="0"/>
              <a:t>1661</a:t>
            </a:r>
            <a:r>
              <a:rPr lang="pl-PL" dirty="0" smtClean="0"/>
              <a:t> – Karol II Stuart założył własną drużynę i grywał w niej jako zawodnik. Futbol dotarł do brytyjskiej arystokracji oraz do najlepszych szkół (np. Eaton) i uniwersytetów (np. Cambridge). Grywali również duchowni anglikańscy.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80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18657</TotalTime>
  <Words>814</Words>
  <Application>Microsoft Office PowerPoint</Application>
  <PresentationFormat>Pokaz na ekranie (4:3)</PresentationFormat>
  <Paragraphs>105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Kto pierwszy strzelił gola , czyli skąd się wzięła piłka nożna?</vt:lpstr>
      <vt:lpstr>Początki futbolu</vt:lpstr>
      <vt:lpstr>Początki futbolu</vt:lpstr>
      <vt:lpstr>Chińczycy i Japończycy grający w piłkę</vt:lpstr>
      <vt:lpstr>Grecy i Rzymianie grający w piłkę</vt:lpstr>
      <vt:lpstr>Egipcjanie, Indianie</vt:lpstr>
      <vt:lpstr>Początki futbolu: od średniowiecza do XIX w.</vt:lpstr>
      <vt:lpstr>Futbol od średniowiecza</vt:lpstr>
      <vt:lpstr>Rozwój futbolu</vt:lpstr>
      <vt:lpstr>Futbol współczesny</vt:lpstr>
      <vt:lpstr>Kalendarium współczesne</vt:lpstr>
      <vt:lpstr>Historia rozgrywek</vt:lpstr>
      <vt:lpstr>Futbol współczesny cd.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Kto pierwszy strzelił gola , czyli skąd się wzięła piłka nożna?</dc:title>
  <dc:creator>start</dc:creator>
  <cp:lastModifiedBy>Paulinka</cp:lastModifiedBy>
  <cp:revision>87</cp:revision>
  <dcterms:created xsi:type="dcterms:W3CDTF">2016-05-26T19:56:52Z</dcterms:created>
  <dcterms:modified xsi:type="dcterms:W3CDTF">2016-06-27T05:51:13Z</dcterms:modified>
</cp:coreProperties>
</file>