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32"/>
  </p:notesMasterIdLst>
  <p:sldIdLst>
    <p:sldId id="256" r:id="rId2"/>
    <p:sldId id="275" r:id="rId3"/>
    <p:sldId id="310" r:id="rId4"/>
    <p:sldId id="288" r:id="rId5"/>
    <p:sldId id="270" r:id="rId6"/>
    <p:sldId id="283" r:id="rId7"/>
    <p:sldId id="281" r:id="rId8"/>
    <p:sldId id="282" r:id="rId9"/>
    <p:sldId id="284" r:id="rId10"/>
    <p:sldId id="286" r:id="rId11"/>
    <p:sldId id="285" r:id="rId12"/>
    <p:sldId id="287" r:id="rId13"/>
    <p:sldId id="290" r:id="rId14"/>
    <p:sldId id="291" r:id="rId15"/>
    <p:sldId id="292" r:id="rId16"/>
    <p:sldId id="293" r:id="rId17"/>
    <p:sldId id="312" r:id="rId18"/>
    <p:sldId id="294" r:id="rId19"/>
    <p:sldId id="304" r:id="rId20"/>
    <p:sldId id="305" r:id="rId21"/>
    <p:sldId id="306" r:id="rId22"/>
    <p:sldId id="308" r:id="rId23"/>
    <p:sldId id="315" r:id="rId24"/>
    <p:sldId id="309" r:id="rId25"/>
    <p:sldId id="295" r:id="rId26"/>
    <p:sldId id="307" r:id="rId27"/>
    <p:sldId id="314" r:id="rId28"/>
    <p:sldId id="313" r:id="rId29"/>
    <p:sldId id="311" r:id="rId30"/>
    <p:sldId id="274" r:id="rId31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870" autoAdjust="0"/>
    <p:restoredTop sz="99467" autoAdjust="0"/>
  </p:normalViewPr>
  <p:slideViewPr>
    <p:cSldViewPr>
      <p:cViewPr>
        <p:scale>
          <a:sx n="71" d="100"/>
          <a:sy n="71" d="100"/>
        </p:scale>
        <p:origin x="-1122" y="-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1" d="100"/>
          <a:sy n="41" d="100"/>
        </p:scale>
        <p:origin x="-2333" y="-7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2DB6163-4DE6-4C1C-9638-D87EA1367A76}" type="datetimeFigureOut">
              <a:rPr lang="pl-PL"/>
              <a:pPr>
                <a:defRPr/>
              </a:pPr>
              <a:t>2016-06-08</a:t>
            </a:fld>
            <a:endParaRPr lang="pl-PL" dirty="0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 dirty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  <a:endParaRPr lang="pl-PL" noProof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636043E-CD3F-4589-ACE4-CCBC90739811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645783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36043E-CD3F-4589-ACE4-CCBC90739811}" type="slidenum">
              <a:rPr lang="pl-PL" smtClean="0"/>
              <a:pPr>
                <a:defRPr/>
              </a:pPr>
              <a:t>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19443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36043E-CD3F-4589-ACE4-CCBC90739811}" type="slidenum">
              <a:rPr lang="pl-PL" smtClean="0"/>
              <a:pPr>
                <a:defRPr/>
              </a:pPr>
              <a:t>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709114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36043E-CD3F-4589-ACE4-CCBC90739811}" type="slidenum">
              <a:rPr lang="pl-PL" smtClean="0"/>
              <a:pPr>
                <a:defRPr/>
              </a:pPr>
              <a:t>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69082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FAD9D0-F7DE-4FCE-B5D3-BA38EE4A0CD5}" type="datetimeFigureOut">
              <a:rPr lang="pl-PL" smtClean="0"/>
              <a:pPr>
                <a:defRPr/>
              </a:pPr>
              <a:t>2016-06-08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7C9DAD-C7BE-4505-9287-2C7DF6AF02E5}" type="slidenum">
              <a:rPr lang="pl-PL" smtClean="0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6DA175-BD23-481F-B400-04F37B36F21E}" type="datetimeFigureOut">
              <a:rPr lang="pl-PL" smtClean="0"/>
              <a:pPr>
                <a:defRPr/>
              </a:pPr>
              <a:t>2016-06-08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439E23-1994-4414-BF42-D257FCA884EC}" type="slidenum">
              <a:rPr lang="pl-PL" smtClean="0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141DB89-BD93-459C-88D9-CB09D3A9D7B3}" type="datetimeFigureOut">
              <a:rPr lang="pl-PL" smtClean="0"/>
              <a:pPr>
                <a:defRPr/>
              </a:pPr>
              <a:t>2016-06-08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365178-D265-49CB-86D5-F94C00560925}" type="slidenum">
              <a:rPr lang="pl-PL" smtClean="0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B48A77-341B-4412-9DBA-0CC0C70F5134}" type="datetimeFigureOut">
              <a:rPr lang="pl-PL" smtClean="0"/>
              <a:pPr>
                <a:defRPr/>
              </a:pPr>
              <a:t>2016-06-08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52EE7-339C-4DAF-954E-68C5E29706FF}" type="slidenum">
              <a:rPr lang="pl-PL" smtClean="0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503567-FE7D-43E9-BCC1-C3A122482E51}" type="datetimeFigureOut">
              <a:rPr lang="pl-PL" smtClean="0"/>
              <a:pPr>
                <a:defRPr/>
              </a:pPr>
              <a:t>2016-06-08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9AC9DA-A317-4E5E-A556-EC1E5FDE7D2B}" type="slidenum">
              <a:rPr lang="pl-PL" smtClean="0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0809156-1033-4870-82D9-D45C9A9B7DDD}" type="datetimeFigureOut">
              <a:rPr lang="pl-PL" smtClean="0"/>
              <a:pPr>
                <a:defRPr/>
              </a:pPr>
              <a:t>2016-06-08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07EEB8-BB97-4C41-AD07-FE4835A123A2}" type="slidenum">
              <a:rPr lang="pl-PL" smtClean="0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1D02FA-C6C7-4549-8B07-4DA30BA9A5E3}" type="datetimeFigureOut">
              <a:rPr lang="pl-PL" smtClean="0"/>
              <a:pPr>
                <a:defRPr/>
              </a:pPr>
              <a:t>2016-06-08</a:t>
            </a:fld>
            <a:endParaRPr lang="pl-PL" dirty="0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91185E-C51A-4C05-988F-472BA420C161}" type="slidenum">
              <a:rPr lang="pl-PL" smtClean="0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D57737-06CA-4AC6-8728-ABE4098FF4E1}" type="datetimeFigureOut">
              <a:rPr lang="pl-PL" smtClean="0"/>
              <a:pPr>
                <a:defRPr/>
              </a:pPr>
              <a:t>2016-06-08</a:t>
            </a:fld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13064-C80D-4819-B813-169EB83FABB0}" type="slidenum">
              <a:rPr lang="pl-PL" smtClean="0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49CFE8-F228-4C5C-BBD5-A6A350B2FADA}" type="datetimeFigureOut">
              <a:rPr lang="pl-PL" smtClean="0"/>
              <a:pPr>
                <a:defRPr/>
              </a:pPr>
              <a:t>2016-06-08</a:t>
            </a:fld>
            <a:endParaRPr lang="pl-PL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745076-FAA2-426B-8753-BCE73982557F}" type="slidenum">
              <a:rPr lang="pl-PL" smtClean="0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2115066-246D-4E40-AD3D-92A13CB3B86C}" type="datetimeFigureOut">
              <a:rPr lang="pl-PL" smtClean="0"/>
              <a:pPr>
                <a:defRPr/>
              </a:pPr>
              <a:t>2016-06-08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EE91F3-711A-45AF-AC93-B19505DB77C8}" type="slidenum">
              <a:rPr lang="pl-PL" smtClean="0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CECB69-A14C-4AF1-BBD7-0620812DACC6}" type="datetimeFigureOut">
              <a:rPr lang="pl-PL" smtClean="0"/>
              <a:pPr>
                <a:defRPr/>
              </a:pPr>
              <a:t>2016-06-08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FAE6FD-BC65-4258-8480-73A48FEB8CD7}" type="slidenum">
              <a:rPr lang="pl-PL" smtClean="0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B5301B8-1B7A-421D-A89A-0B8E43FAAB50}" type="datetimeFigureOut">
              <a:rPr lang="pl-PL" smtClean="0"/>
              <a:pPr>
                <a:defRPr/>
              </a:pPr>
              <a:t>2016-06-08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C861484-81A8-47E9-9009-FDBEE157D692}" type="slidenum">
              <a:rPr lang="pl-PL" smtClean="0"/>
              <a:pPr>
                <a:defRPr/>
              </a:pPr>
              <a:t>‹#›</a:t>
            </a:fld>
            <a:endParaRPr lang="pl-P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ng.com/images/search?q=checiny&amp;view=detailv2&amp;&amp;id=6F3C76598BD3E0188FD702108748F768B5ADA905&amp;selectedIndex=15&amp;ccid=ejeCFqZ/&amp;simid=608041798150261397&amp;thid=OIP.M7a378216a67fe38e812916eacf8b62ffo0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23528" y="188639"/>
            <a:ext cx="8134672" cy="3528393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3600" b="1" dirty="0" smtClean="0">
                <a:solidFill>
                  <a:srgbClr val="7030A0"/>
                </a:solidFill>
                <a:latin typeface="Century Gothic" pitchFamily="34" charset="0"/>
                <a:cs typeface="Arial" pitchFamily="34" charset="0"/>
              </a:rPr>
              <a:t>HURREM- </a:t>
            </a:r>
            <a:br>
              <a:rPr lang="pl-PL" sz="3600" b="1" dirty="0" smtClean="0">
                <a:solidFill>
                  <a:srgbClr val="7030A0"/>
                </a:solidFill>
                <a:latin typeface="Century Gothic" pitchFamily="34" charset="0"/>
                <a:cs typeface="Arial" pitchFamily="34" charset="0"/>
              </a:rPr>
            </a:br>
            <a:r>
              <a:rPr lang="pl-PL" sz="3600" b="1" dirty="0" smtClean="0">
                <a:solidFill>
                  <a:srgbClr val="7030A0"/>
                </a:solidFill>
                <a:latin typeface="Century Gothic" pitchFamily="34" charset="0"/>
                <a:cs typeface="Arial" pitchFamily="34" charset="0"/>
              </a:rPr>
              <a:t>bohaterka „Wspaniałego stulecia” </a:t>
            </a:r>
            <a:br>
              <a:rPr lang="pl-PL" sz="3600" b="1" dirty="0" smtClean="0">
                <a:solidFill>
                  <a:srgbClr val="7030A0"/>
                </a:solidFill>
                <a:latin typeface="Century Gothic" pitchFamily="34" charset="0"/>
                <a:cs typeface="Arial" pitchFamily="34" charset="0"/>
              </a:rPr>
            </a:br>
            <a:r>
              <a:rPr lang="pl-PL" sz="3600" b="1" dirty="0" smtClean="0">
                <a:solidFill>
                  <a:srgbClr val="7030A0"/>
                </a:solidFill>
                <a:latin typeface="Century Gothic" pitchFamily="34" charset="0"/>
                <a:cs typeface="Arial" pitchFamily="34" charset="0"/>
              </a:rPr>
              <a:t>– prawda czy fałsz</a:t>
            </a:r>
            <a:r>
              <a:rPr lang="pl-PL" sz="3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pl-PL" sz="36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31640" y="3717032"/>
            <a:ext cx="7417073" cy="2736155"/>
          </a:xfrm>
        </p:spPr>
        <p:txBody>
          <a:bodyPr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pl-PL" sz="4000" dirty="0" smtClean="0">
              <a:solidFill>
                <a:schemeClr val="tx1">
                  <a:lumMod val="95000"/>
                  <a:lumOff val="5000"/>
                </a:schemeClr>
              </a:solidFill>
              <a:latin typeface="Century Gothic" pitchFamily="34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pl-PL" sz="19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itchFamily="34" charset="0"/>
              </a:rPr>
              <a:t>Mikołaj  Łużniak</a:t>
            </a:r>
          </a:p>
          <a:p>
            <a:pPr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pl-PL" sz="19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itchFamily="34" charset="0"/>
              </a:rPr>
              <a:t>Weronika </a:t>
            </a:r>
            <a:r>
              <a:rPr lang="pl-PL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itchFamily="34" charset="0"/>
              </a:rPr>
              <a:t>Kołkiewicz</a:t>
            </a:r>
            <a:r>
              <a:rPr lang="pl-PL" sz="19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itchFamily="34" charset="0"/>
              </a:rPr>
              <a:t> </a:t>
            </a:r>
          </a:p>
          <a:p>
            <a:pPr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pl-PL" sz="19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itchFamily="34" charset="0"/>
              </a:rPr>
              <a:t>Nikola Krajewska</a:t>
            </a:r>
          </a:p>
          <a:p>
            <a:pPr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pl-PL" sz="19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pl-PL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itchFamily="34" charset="0"/>
              </a:rPr>
              <a:t>SZOŁA PODSTAWOWA</a:t>
            </a:r>
          </a:p>
          <a:p>
            <a:pPr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pl-PL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itchFamily="34" charset="0"/>
              </a:rPr>
              <a:t>IM. JANA KOCHANOWSKIEGO</a:t>
            </a:r>
          </a:p>
          <a:p>
            <a:pPr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pl-PL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itchFamily="34" charset="0"/>
              </a:rPr>
              <a:t>W</a:t>
            </a:r>
          </a:p>
          <a:p>
            <a:pPr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pl-PL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itchFamily="34" charset="0"/>
              </a:rPr>
              <a:t>CHĘCINACH</a:t>
            </a:r>
            <a:endParaRPr lang="pl-PL" sz="1200" dirty="0">
              <a:solidFill>
                <a:schemeClr val="tx1">
                  <a:lumMod val="95000"/>
                  <a:lumOff val="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3076" name="Picture 2" descr="http://tse1.mm.bing.net/th?&amp;id=OIP.M7a378216a67fe38e812916eacf8b62ffo0&amp;w=259&amp;h=299&amp;c=0&amp;pid=1.9&amp;rs=0&amp;p=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5081827"/>
            <a:ext cx="1167332" cy="1347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l-PL" sz="5400" b="1" dirty="0"/>
              <a:t>HURREM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323528" y="1417638"/>
            <a:ext cx="4536504" cy="532373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l-PL" dirty="0" smtClean="0"/>
              <a:t>Matka postanowiła wydać córkę za mą za sąsiada Stefana. Doszło do ślubu. </a:t>
            </a:r>
            <a:br>
              <a:rPr lang="pl-PL" dirty="0" smtClean="0"/>
            </a:br>
            <a:r>
              <a:rPr lang="pl-PL" dirty="0" smtClean="0"/>
              <a:t>Wieczorem po ceremonii zaślubin lub też w trakcie ślubu Tatarzy </a:t>
            </a:r>
            <a:r>
              <a:rPr lang="pl-PL" dirty="0"/>
              <a:t>napadli na miejsce gdzie </a:t>
            </a:r>
            <a:r>
              <a:rPr lang="pl-PL" dirty="0" smtClean="0"/>
              <a:t>żyła. Było to prawdopodobnie w 1509 r. </a:t>
            </a:r>
            <a:br>
              <a:rPr lang="pl-PL" dirty="0" smtClean="0"/>
            </a:br>
            <a:r>
              <a:rPr lang="pl-PL" b="1" dirty="0" smtClean="0"/>
              <a:t>Wówczas Aleksandra miała 10 lat. Więc mamy rozbieżność. </a:t>
            </a:r>
            <a:br>
              <a:rPr lang="pl-PL" b="1" dirty="0" smtClean="0"/>
            </a:br>
            <a:r>
              <a:rPr lang="pl-PL" dirty="0" smtClean="0"/>
              <a:t>Aleksandra została porwana </a:t>
            </a:r>
            <a:br>
              <a:rPr lang="pl-PL" dirty="0" smtClean="0"/>
            </a:br>
            <a:r>
              <a:rPr lang="pl-PL" dirty="0" smtClean="0"/>
              <a:t>a potem uprowadzona </a:t>
            </a:r>
            <a:r>
              <a:rPr lang="pl-PL" dirty="0"/>
              <a:t>tak zwanym czarnym szlakiem na Krym w charakterze branki czyli towaru na sprzedaż dla haremowych bogaczy.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36987" y="980728"/>
            <a:ext cx="3496134" cy="4896544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6012160" y="5877272"/>
            <a:ext cx="252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XVI wieczny portret </a:t>
            </a:r>
            <a:r>
              <a:rPr lang="pl-PL" dirty="0" err="1"/>
              <a:t>Roksolany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82073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pl-PL" b="1" dirty="0"/>
              <a:t>HURREM</a:t>
            </a:r>
          </a:p>
        </p:txBody>
      </p:sp>
      <p:sp>
        <p:nvSpPr>
          <p:cNvPr id="7" name="Symbol zastępczy zawartości 6"/>
          <p:cNvSpPr>
            <a:spLocks noGrp="1"/>
          </p:cNvSpPr>
          <p:nvPr>
            <p:ph sz="half" idx="2"/>
          </p:nvPr>
        </p:nvSpPr>
        <p:spPr>
          <a:xfrm>
            <a:off x="4788024" y="1268760"/>
            <a:ext cx="3898776" cy="53631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W młodym wieku trafiła do niewoli tureckiej – możliwe, że już w 1509 r. </a:t>
            </a:r>
            <a:br>
              <a:rPr lang="pl-PL" dirty="0"/>
            </a:br>
            <a:r>
              <a:rPr lang="pl-PL" dirty="0"/>
              <a:t>w czasie najazdu Tatarów na Rohatyn, prawdopodobnie jednak nieco później.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Około </a:t>
            </a:r>
            <a:r>
              <a:rPr lang="pl-PL" dirty="0"/>
              <a:t>1520 r. trafiła do sułtańskiego seraju i stała się jako niewolnica nałożnicą Sułtana </a:t>
            </a:r>
            <a:r>
              <a:rPr lang="pl-PL" dirty="0" smtClean="0"/>
              <a:t>Sulejmana.</a:t>
            </a:r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124" y="155072"/>
            <a:ext cx="4208076" cy="5764486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428501" y="5985559"/>
            <a:ext cx="45182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XVII wieczny obraz Rossa kobieta Sulejmana</a:t>
            </a:r>
          </a:p>
        </p:txBody>
      </p:sp>
    </p:spTree>
    <p:extLst>
      <p:ext uri="{BB962C8B-B14F-4D97-AF65-F5344CB8AC3E}">
        <p14:creationId xmlns:p14="http://schemas.microsoft.com/office/powerpoint/2010/main" val="216234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96863"/>
            <a:ext cx="8229600" cy="1143000"/>
          </a:xfrm>
        </p:spPr>
        <p:txBody>
          <a:bodyPr/>
          <a:lstStyle/>
          <a:p>
            <a:pPr algn="r"/>
            <a:r>
              <a:rPr lang="pl-PL" b="1" dirty="0"/>
              <a:t>HURREM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32344" y="868363"/>
            <a:ext cx="3615693" cy="4530942"/>
          </a:xfrm>
          <a:prstGeom prst="rect">
            <a:avLst/>
          </a:prstGeom>
        </p:spPr>
      </p:pic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067944" y="1340768"/>
            <a:ext cx="4618856" cy="53285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Była kształcona na Krymie                       w specjalnej szkole dla haremowych niewolnic, którą prowadzili Wenecjanie, gdzie </a:t>
            </a:r>
            <a:r>
              <a:rPr lang="pl-PL" dirty="0" smtClean="0"/>
              <a:t>Imam </a:t>
            </a:r>
            <a:r>
              <a:rPr lang="pl-PL" dirty="0"/>
              <a:t>tatarski zmusił ją do przyjęcia islamu.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Poznała </a:t>
            </a:r>
            <a:r>
              <a:rPr lang="pl-PL" dirty="0"/>
              <a:t>tam też swoją pierwszą miłość z serca, młodego </a:t>
            </a:r>
            <a:r>
              <a:rPr lang="pl-PL" dirty="0" smtClean="0"/>
              <a:t>Wenecjanina </a:t>
            </a:r>
            <a:r>
              <a:rPr lang="pl-PL" dirty="0"/>
              <a:t>Marka znanego z zamiłowania do malarstwa i poezji. </a:t>
            </a:r>
          </a:p>
          <a:p>
            <a:endParaRPr lang="pl-PL" dirty="0"/>
          </a:p>
        </p:txBody>
      </p:sp>
      <p:sp>
        <p:nvSpPr>
          <p:cNvPr id="6" name="Prostokąt 5"/>
          <p:cNvSpPr/>
          <p:nvPr/>
        </p:nvSpPr>
        <p:spPr>
          <a:xfrm>
            <a:off x="250683" y="5103674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pl-PL" dirty="0" smtClean="0"/>
          </a:p>
          <a:p>
            <a:endParaRPr lang="pl-PL" dirty="0"/>
          </a:p>
          <a:p>
            <a:r>
              <a:rPr lang="pl-PL" dirty="0" smtClean="0"/>
              <a:t>XVIII </a:t>
            </a:r>
            <a:r>
              <a:rPr lang="pl-PL" dirty="0"/>
              <a:t>wieczny obraz olejny Rossa </a:t>
            </a:r>
            <a:r>
              <a:rPr lang="pl-PL" dirty="0" err="1"/>
              <a:t>Solymannı</a:t>
            </a:r>
            <a:r>
              <a:rPr lang="pl-PL" dirty="0"/>
              <a:t> </a:t>
            </a:r>
            <a:r>
              <a:rPr lang="pl-PL" dirty="0" err="1"/>
              <a:t>Vxor</a:t>
            </a:r>
            <a:r>
              <a:rPr lang="pl-PL" dirty="0"/>
              <a:t> (żona Sulejmana </a:t>
            </a:r>
            <a:r>
              <a:rPr lang="pl-PL" dirty="0" err="1"/>
              <a:t>Roxelana</a:t>
            </a:r>
            <a:r>
              <a:rPr lang="pl-PL" dirty="0"/>
              <a:t>)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8026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b="1" dirty="0" smtClean="0"/>
              <a:t>Jak trafiła do haremu?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6491064" cy="547260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l-PL" dirty="0"/>
              <a:t>Powtarzająca się informacja o tym, iż została zakupiona przez wielkiego wezyra Ibrahima i podarowana Sulejmanowi wydaje się prawdopodobna</a:t>
            </a:r>
            <a:r>
              <a:rPr lang="pl-PL" dirty="0" smtClean="0"/>
              <a:t>.</a:t>
            </a:r>
          </a:p>
          <a:p>
            <a:pPr marL="0" indent="0">
              <a:buNone/>
            </a:pPr>
            <a:r>
              <a:rPr lang="pl-PL" dirty="0" err="1" smtClean="0"/>
              <a:t>Roksolana</a:t>
            </a:r>
            <a:r>
              <a:rPr lang="pl-PL" dirty="0"/>
              <a:t>,</a:t>
            </a:r>
            <a:r>
              <a:rPr lang="pl-PL" dirty="0" smtClean="0"/>
              <a:t> podobnie jak inne niewolnice, była poddana edukacji: </a:t>
            </a:r>
            <a:r>
              <a:rPr lang="pl-PL" dirty="0"/>
              <a:t>nauka zasad islamu, języka arabskiego i perskiego, kaligrafii, etykiety dworskiej i posłuszeństwa. </a:t>
            </a: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Atrakcyjna </a:t>
            </a:r>
            <a:r>
              <a:rPr lang="pl-PL" dirty="0"/>
              <a:t>Rusinka szubko oczarowała potężnego sułtana, co jednak ważniejsze, szybko dała mu następcę. Aby zrozumieć losy </a:t>
            </a:r>
            <a:r>
              <a:rPr lang="pl-PL" dirty="0" err="1"/>
              <a:t>Churrem</a:t>
            </a:r>
            <a:r>
              <a:rPr lang="pl-PL" dirty="0"/>
              <a:t> i prześledzić jej wyjątkową aktywność kilka zdań należy poświęcić na specyfikę sułtańskiego dworu, zwyczajów i praw tam panujących.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2750" y="3645024"/>
            <a:ext cx="2381250" cy="286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77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b="1" dirty="0" smtClean="0"/>
              <a:t>Pozycja Sułtana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268760"/>
            <a:ext cx="5050904" cy="54006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l-PL" dirty="0" smtClean="0"/>
              <a:t>Sułtan wybierał </a:t>
            </a:r>
            <a:r>
              <a:rPr lang="pl-PL" dirty="0"/>
              <a:t>sobie kobiety,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z </a:t>
            </a:r>
            <a:r>
              <a:rPr lang="pl-PL" dirty="0"/>
              <a:t>którymi płodził potomstwo</a:t>
            </a:r>
            <a:r>
              <a:rPr lang="pl-PL" dirty="0" smtClean="0"/>
              <a:t>.</a:t>
            </a:r>
            <a:br>
              <a:rPr lang="pl-PL" dirty="0" smtClean="0"/>
            </a:br>
            <a:r>
              <a:rPr lang="pl-PL" dirty="0" smtClean="0"/>
              <a:t>Każde </a:t>
            </a:r>
            <a:r>
              <a:rPr lang="pl-PL" dirty="0"/>
              <a:t>dziecko pochodzące z takiego związku było pełnoprawnym członkiem dynastii, a w przypadku mężczyzn równorzędnym kandydatem do tronu.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Pośród </a:t>
            </a:r>
            <a:r>
              <a:rPr lang="pl-PL" dirty="0"/>
              <a:t>wielu sułtańskich partnerek, matki jego dzieci posiadały liczne przywileje, zwłaszcza te opiekujące się potencjalnymi następcami Osmanów.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To </a:t>
            </a:r>
            <a:r>
              <a:rPr lang="pl-PL" dirty="0"/>
              <a:t>zwykle spośród nich sułtan wybierał najważniejszą kobietę, nazywaną niekiedy (choć mylnie) żoną.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364088" y="1177579"/>
            <a:ext cx="3528392" cy="515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18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l-PL" sz="5400" b="1" dirty="0" smtClean="0"/>
              <a:t>HURREM</a:t>
            </a:r>
            <a:endParaRPr lang="pl-PL" sz="5400" b="1" dirty="0"/>
          </a:p>
        </p:txBody>
      </p:sp>
      <p:pic>
        <p:nvPicPr>
          <p:cNvPr id="2050" name="Picture 2" descr="Meczet Sulejmana, wybudowana za panowania Sulejmana Wspaniałego (widok dzisiejszy) / fot. İhsan Deniz Kılıçoğlu, CC-BY-SA 3.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51" y="1595227"/>
            <a:ext cx="4752529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875980" y="476672"/>
            <a:ext cx="4016500" cy="619268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dirty="0" smtClean="0"/>
              <a:t> Wyjątkiem </a:t>
            </a:r>
            <a:r>
              <a:rPr lang="pl-PL" dirty="0"/>
              <a:t>w tej grze nie była </a:t>
            </a:r>
            <a:r>
              <a:rPr lang="pl-PL" dirty="0" err="1"/>
              <a:t>Roksolana</a:t>
            </a:r>
            <a:r>
              <a:rPr lang="pl-PL" dirty="0"/>
              <a:t>.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Wchodząc </a:t>
            </a:r>
            <a:r>
              <a:rPr lang="pl-PL" dirty="0"/>
              <a:t>do sułtańskiego haremu miała już na początku potężną rywalkę </a:t>
            </a:r>
            <a:r>
              <a:rPr lang="pl-PL" dirty="0" err="1"/>
              <a:t>Mâhidevrân</a:t>
            </a:r>
            <a:r>
              <a:rPr lang="pl-PL" dirty="0"/>
              <a:t> Sułtan, znaną także jako </a:t>
            </a:r>
            <a:r>
              <a:rPr lang="pl-PL" dirty="0" err="1"/>
              <a:t>Gülbahar</a:t>
            </a:r>
            <a:r>
              <a:rPr lang="pl-PL" dirty="0"/>
              <a:t>, ulubioną żonę Sulejmana i matkę jego syna Mustafy, urodzonego </a:t>
            </a:r>
            <a:r>
              <a:rPr lang="pl-PL" dirty="0" smtClean="0"/>
              <a:t>w </a:t>
            </a:r>
            <a:r>
              <a:rPr lang="pl-PL" dirty="0"/>
              <a:t>1515 roku. </a:t>
            </a: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Wdzięki</a:t>
            </a:r>
            <a:r>
              <a:rPr lang="pl-PL" dirty="0"/>
              <a:t>, jakie posiadała </a:t>
            </a:r>
            <a:r>
              <a:rPr lang="pl-PL" dirty="0" err="1"/>
              <a:t>H</a:t>
            </a:r>
            <a:r>
              <a:rPr lang="pl-PL" dirty="0" err="1" smtClean="0"/>
              <a:t>urrem</a:t>
            </a:r>
            <a:r>
              <a:rPr lang="pl-PL" dirty="0" smtClean="0"/>
              <a:t> </a:t>
            </a:r>
            <a:r>
              <a:rPr lang="pl-PL" dirty="0"/>
              <a:t>musiały rzeczywiście wpływać na sułtana, który z czasem uznawał ją za swoją pierwszą faworytę. </a:t>
            </a:r>
          </a:p>
        </p:txBody>
      </p:sp>
      <p:sp>
        <p:nvSpPr>
          <p:cNvPr id="6" name="Prostokąt 5"/>
          <p:cNvSpPr/>
          <p:nvPr/>
        </p:nvSpPr>
        <p:spPr>
          <a:xfrm>
            <a:off x="643456" y="4941168"/>
            <a:ext cx="37125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Meczet Sulejmana, wybudowana za panowania Sulejmana Wspaniałego (widok dzisiejszy)</a:t>
            </a:r>
          </a:p>
        </p:txBody>
      </p:sp>
    </p:spTree>
    <p:extLst>
      <p:ext uri="{BB962C8B-B14F-4D97-AF65-F5344CB8AC3E}">
        <p14:creationId xmlns:p14="http://schemas.microsoft.com/office/powerpoint/2010/main" val="214128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pl-PL" b="1" dirty="0" smtClean="0"/>
              <a:t>Hipotezy: </a:t>
            </a:r>
            <a:r>
              <a:rPr lang="pl-PL" b="1" dirty="0"/>
              <a:t>ś</a:t>
            </a:r>
            <a:r>
              <a:rPr lang="pl-PL" b="1" dirty="0" smtClean="0"/>
              <a:t>lub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251520" y="274638"/>
            <a:ext cx="5328592" cy="656495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l-PL" dirty="0" smtClean="0"/>
              <a:t>Część </a:t>
            </a:r>
            <a:r>
              <a:rPr lang="pl-PL" dirty="0"/>
              <a:t>badaczy widzi w </a:t>
            </a:r>
            <a:r>
              <a:rPr lang="pl-PL" dirty="0" err="1" smtClean="0"/>
              <a:t>Hurrem</a:t>
            </a:r>
            <a:r>
              <a:rPr lang="pl-PL" dirty="0" smtClean="0"/>
              <a:t> trzecią lub czwartą </a:t>
            </a:r>
            <a:r>
              <a:rPr lang="pl-PL" dirty="0"/>
              <a:t>żonę </a:t>
            </a:r>
            <a:r>
              <a:rPr lang="pl-PL" dirty="0" smtClean="0"/>
              <a:t>sułtana i </a:t>
            </a:r>
            <a:r>
              <a:rPr lang="pl-PL" dirty="0"/>
              <a:t>datuje ich ślub na rok zaraz po urodzeniu pierwszego syna Mehmeda, czyli 1521</a:t>
            </a:r>
            <a:r>
              <a:rPr lang="pl-PL" dirty="0" smtClean="0"/>
              <a:t>.</a:t>
            </a:r>
            <a:br>
              <a:rPr lang="pl-PL" dirty="0" smtClean="0"/>
            </a:br>
            <a:r>
              <a:rPr lang="pl-PL" dirty="0" smtClean="0"/>
              <a:t>Inni natomiast twierdzą, iż zgodnie ze zwyczajami sułtan traktował wybranki jak żony ale tylko </a:t>
            </a:r>
            <a:r>
              <a:rPr lang="pl-PL" dirty="0" err="1" smtClean="0"/>
              <a:t>Hurrem</a:t>
            </a:r>
            <a:r>
              <a:rPr lang="pl-PL" dirty="0" smtClean="0"/>
              <a:t> była jego jedyną </a:t>
            </a:r>
            <a:r>
              <a:rPr lang="pl-PL" dirty="0"/>
              <a:t>żoną. Jak się później okazało, był to pierwszy i ostatni oficjalny ślub w dynastii Osmanów.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Inni </a:t>
            </a:r>
            <a:r>
              <a:rPr lang="pl-PL" dirty="0"/>
              <a:t>opierają się na relacji angielskiego dyplomaty pełniącego rolę swoistego ambasadora na dworze sułtańskim Georga Junga, który w roku 1530 pisał</a:t>
            </a:r>
            <a:r>
              <a:rPr lang="pl-PL" b="1" dirty="0"/>
              <a:t>: </a:t>
            </a:r>
            <a:r>
              <a:rPr lang="pl-PL" b="1" i="1" dirty="0"/>
              <a:t>potężny sułtan Sulejman wybrał dla siebie jako cesarzową młodą </a:t>
            </a:r>
            <a:r>
              <a:rPr lang="pl-PL" b="1" i="1" dirty="0" err="1" smtClean="0"/>
              <a:t>Rusinkę</a:t>
            </a:r>
            <a:r>
              <a:rPr lang="pl-PL" b="1" i="1" dirty="0" smtClean="0"/>
              <a:t>. </a:t>
            </a:r>
            <a:r>
              <a:rPr lang="pl-PL" b="1" i="1" dirty="0"/>
              <a:t>Wesele odbyło się w oficjalnej siedzibie sułtana Pałacu </a:t>
            </a:r>
            <a:r>
              <a:rPr lang="pl-PL" b="1" i="1" dirty="0" err="1" smtClean="0"/>
              <a:t>Topkapı</a:t>
            </a:r>
            <a:r>
              <a:rPr lang="pl-PL" b="1" i="1" dirty="0" smtClean="0"/>
              <a:t> w Stambule </a:t>
            </a:r>
            <a:r>
              <a:rPr lang="pl-PL" b="1" i="1" dirty="0"/>
              <a:t>i przyćmiło wszystkie weselne zabawy jakie </a:t>
            </a:r>
            <a:r>
              <a:rPr lang="pl-PL" b="1" i="1" dirty="0" smtClean="0"/>
              <a:t>urządzano.</a:t>
            </a:r>
            <a:br>
              <a:rPr lang="pl-PL" b="1" i="1" dirty="0" smtClean="0"/>
            </a:br>
            <a:r>
              <a:rPr lang="pl-PL" dirty="0" smtClean="0"/>
              <a:t>Jeszcze inni badacze </a:t>
            </a:r>
            <a:r>
              <a:rPr lang="pl-PL" dirty="0"/>
              <a:t>datują ślub na od 19 marca </a:t>
            </a:r>
            <a:r>
              <a:rPr lang="pl-PL" dirty="0" smtClean="0"/>
              <a:t>1534r.</a:t>
            </a:r>
            <a:endParaRPr lang="pl-PL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724128" y="4077072"/>
            <a:ext cx="3198203" cy="266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66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ymbol zastępczy zawartości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8544" y="1988840"/>
            <a:ext cx="8117664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01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b="1" dirty="0" smtClean="0"/>
              <a:t>Wolność</a:t>
            </a:r>
            <a:endParaRPr lang="pl-PL" b="1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978896" cy="485313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dirty="0" smtClean="0"/>
              <a:t>Być </a:t>
            </a:r>
            <a:r>
              <a:rPr lang="pl-PL" dirty="0"/>
              <a:t>może wesele pomyliło się angielskiemu dyplomacie z podarowaniem </a:t>
            </a:r>
            <a:r>
              <a:rPr lang="pl-PL" dirty="0" err="1"/>
              <a:t>H</a:t>
            </a:r>
            <a:r>
              <a:rPr lang="pl-PL" dirty="0" err="1" smtClean="0"/>
              <a:t>urrem</a:t>
            </a:r>
            <a:r>
              <a:rPr lang="pl-PL" dirty="0" smtClean="0"/>
              <a:t> </a:t>
            </a:r>
            <a:r>
              <a:rPr lang="pl-PL" dirty="0"/>
              <a:t>wolności, którą w innym przypadku zyskałaby dopiero po śmierci sułtana</a:t>
            </a:r>
            <a:r>
              <a:rPr lang="pl-PL" dirty="0" smtClean="0"/>
              <a:t>.</a:t>
            </a:r>
            <a:br>
              <a:rPr lang="pl-PL" dirty="0" smtClean="0"/>
            </a:br>
            <a:r>
              <a:rPr lang="pl-PL" dirty="0" smtClean="0"/>
              <a:t>Swoisty </a:t>
            </a:r>
            <a:r>
              <a:rPr lang="pl-PL" dirty="0"/>
              <a:t>awans </a:t>
            </a:r>
            <a:r>
              <a:rPr lang="pl-PL" dirty="0" err="1"/>
              <a:t>Roksolany</a:t>
            </a:r>
            <a:r>
              <a:rPr lang="pl-PL" dirty="0"/>
              <a:t> powodował szybki wzrost znaczenia młodej branki oraz wzmagająca się nienawiść, jaką do </a:t>
            </a:r>
            <a:r>
              <a:rPr lang="pl-PL" dirty="0" err="1"/>
              <a:t>Rusinki</a:t>
            </a:r>
            <a:r>
              <a:rPr lang="pl-PL" dirty="0"/>
              <a:t> żywiła </a:t>
            </a:r>
            <a:r>
              <a:rPr lang="pl-PL" dirty="0" err="1"/>
              <a:t>Gülbahar</a:t>
            </a:r>
            <a:r>
              <a:rPr lang="pl-PL" dirty="0"/>
              <a:t>. 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527484" y="243996"/>
            <a:ext cx="3437004" cy="412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65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b="1" dirty="0" err="1" smtClean="0"/>
              <a:t>Hurrem</a:t>
            </a:r>
            <a:r>
              <a:rPr lang="pl-PL" b="1" dirty="0" smtClean="0"/>
              <a:t> już rządzi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W 1541 roku spłonął Stary Pałac, a Wielki Harem przeniesiono do siedziby sułtanów, Pałacu </a:t>
            </a:r>
            <a:r>
              <a:rPr lang="pl-PL" dirty="0" err="1"/>
              <a:t>Topkapı</a:t>
            </a:r>
            <a:r>
              <a:rPr lang="pl-PL" dirty="0"/>
              <a:t>. </a:t>
            </a:r>
            <a:r>
              <a:rPr lang="pl-PL" dirty="0" err="1"/>
              <a:t>Roksolana</a:t>
            </a:r>
            <a:r>
              <a:rPr lang="pl-PL" dirty="0"/>
              <a:t> znalazła się w samym centrum władzy. Tym bardziej, że Sulejman, wojownik o wiarę (</a:t>
            </a:r>
            <a:r>
              <a:rPr lang="pl-PL" dirty="0" err="1"/>
              <a:t>ghazi</a:t>
            </a:r>
            <a:r>
              <a:rPr lang="pl-PL" dirty="0"/>
              <a:t>), wciąż prowadził wojny i był nieobecny w stolicy</a:t>
            </a:r>
            <a:r>
              <a:rPr lang="pl-PL" dirty="0" smtClean="0"/>
              <a:t>. 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18368" y="287325"/>
            <a:ext cx="4068432" cy="5283678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4495800" y="575356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/>
              <a:t>Obraz Tycjana - około 1550 La </a:t>
            </a:r>
            <a:r>
              <a:rPr lang="pl-PL" dirty="0" err="1"/>
              <a:t>Sultana</a:t>
            </a:r>
            <a:r>
              <a:rPr lang="pl-PL" dirty="0"/>
              <a:t> Rossa ( Sułtanka przy stole)</a:t>
            </a:r>
          </a:p>
        </p:txBody>
      </p:sp>
    </p:spTree>
    <p:extLst>
      <p:ext uri="{BB962C8B-B14F-4D97-AF65-F5344CB8AC3E}">
        <p14:creationId xmlns:p14="http://schemas.microsoft.com/office/powerpoint/2010/main" val="315447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19256" cy="88642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4400" b="1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SERIAL ,,WSPANIAŁE STULECIE”</a:t>
            </a:r>
            <a:endParaRPr lang="pl-PL" sz="4400" b="1" dirty="0">
              <a:solidFill>
                <a:schemeClr val="accent6">
                  <a:lumMod val="50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4100" name="Symbol zastępczy zawartości 4" descr="233378_serial_wspaniale_stulecie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927741" y="1219076"/>
            <a:ext cx="5216259" cy="3456383"/>
          </a:xfrm>
        </p:spPr>
      </p:pic>
      <p:sp>
        <p:nvSpPr>
          <p:cNvPr id="4099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179512" y="1484783"/>
            <a:ext cx="3600400" cy="4896545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pl-PL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itchFamily="34" charset="0"/>
              </a:rPr>
              <a:t>Serial ,,Wspaniałe Stulecie”, który zawładnął widzami na całym świecie sprawił, że wszyscy zainteresowaliśmy się postacią </a:t>
            </a:r>
            <a:r>
              <a:rPr lang="pl-PL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itchFamily="34" charset="0"/>
              </a:rPr>
              <a:t>Hurrem</a:t>
            </a:r>
            <a:r>
              <a:rPr lang="pl-PL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itchFamily="34" charset="0"/>
              </a:rPr>
              <a:t>.</a:t>
            </a:r>
          </a:p>
          <a:p>
            <a:pPr eaLnBrk="1" hangingPunct="1"/>
            <a:r>
              <a:rPr lang="pl-PL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itchFamily="34" charset="0"/>
              </a:rPr>
              <a:t/>
            </a:r>
            <a:br>
              <a:rPr lang="pl-PL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itchFamily="34" charset="0"/>
              </a:rPr>
            </a:br>
            <a:r>
              <a:rPr lang="pl-PL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itchFamily="34" charset="0"/>
              </a:rPr>
              <a:t>Przedstawia jeden z najsłynniejszych epizodów Imperium Osmańskiego. </a:t>
            </a:r>
            <a:br>
              <a:rPr lang="pl-PL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itchFamily="34" charset="0"/>
              </a:rPr>
            </a:br>
            <a:endParaRPr lang="pl-PL" sz="2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advTm="20000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err="1" smtClean="0"/>
              <a:t>Hurrem</a:t>
            </a:r>
            <a:r>
              <a:rPr lang="pl-PL" b="1" dirty="0" smtClean="0"/>
              <a:t> pozbywa się Ibrahima Paszy</a:t>
            </a:r>
            <a:endParaRPr lang="pl-PL" b="1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40029" y="1916832"/>
            <a:ext cx="3414559" cy="4104456"/>
          </a:xfrm>
          <a:prstGeom prst="rect">
            <a:avLst/>
          </a:prstGeom>
        </p:spPr>
      </p:pic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3779912" y="1600200"/>
            <a:ext cx="4906888" cy="492514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l-PL" dirty="0" err="1"/>
              <a:t>Roksolana</a:t>
            </a:r>
            <a:r>
              <a:rPr lang="pl-PL" dirty="0"/>
              <a:t> mogła usunąć wszystkich niewygodnych ludzi zagrażających jej władzy i pozycji.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Na </a:t>
            </a:r>
            <a:r>
              <a:rPr lang="pl-PL" dirty="0"/>
              <a:t>pierwszy ogień poszedł wielki wezyr Ibrahim, od lat wypróbowany przyjaciel sułtana. Miał on ogromny wpływ na decyzje władcy, czym zagrażał ambitnej sułtance.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Co </a:t>
            </a:r>
            <a:r>
              <a:rPr lang="pl-PL" dirty="0"/>
              <a:t>prawda publicznie zadeklarował swoją lojalność, mówiąc, </a:t>
            </a:r>
            <a:r>
              <a:rPr lang="pl-PL" b="1" i="1" dirty="0"/>
              <a:t>że na ziemi może istnieć tylko jedno imperium, tak jak na niebie jest tylko jeden Bóg, jednak to nie wystarczyło. J</a:t>
            </a:r>
            <a:r>
              <a:rPr lang="pl-PL" dirty="0"/>
              <a:t>ego wpływ na sułtana był zbyt duży, a </a:t>
            </a:r>
            <a:r>
              <a:rPr lang="pl-PL" dirty="0" err="1"/>
              <a:t>Roksolana</a:t>
            </a:r>
            <a:r>
              <a:rPr lang="pl-PL" dirty="0"/>
              <a:t> chciała być jedyną, której słuchał władca. Wezyr musiał umrzeć.</a:t>
            </a:r>
          </a:p>
        </p:txBody>
      </p:sp>
    </p:spTree>
    <p:extLst>
      <p:ext uri="{BB962C8B-B14F-4D97-AF65-F5344CB8AC3E}">
        <p14:creationId xmlns:p14="http://schemas.microsoft.com/office/powerpoint/2010/main" val="194072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err="1" smtClean="0"/>
              <a:t>Hurrem</a:t>
            </a:r>
            <a:r>
              <a:rPr lang="pl-PL" b="1" dirty="0" smtClean="0"/>
              <a:t> odsuwa Mustafę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296894"/>
            <a:ext cx="4038600" cy="537246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dirty="0"/>
              <a:t>Kwestią czasu było także usunięcie następcy tronu księcia Mustafy</a:t>
            </a:r>
            <a:r>
              <a:rPr lang="pl-PL" dirty="0" smtClean="0"/>
              <a:t>.</a:t>
            </a:r>
            <a:br>
              <a:rPr lang="pl-PL" dirty="0" smtClean="0"/>
            </a:br>
            <a:r>
              <a:rPr lang="pl-PL" dirty="0" err="1" smtClean="0"/>
              <a:t>Roksolana</a:t>
            </a:r>
            <a:r>
              <a:rPr lang="pl-PL" dirty="0" smtClean="0"/>
              <a:t> </a:t>
            </a:r>
            <a:r>
              <a:rPr lang="pl-PL" dirty="0"/>
              <a:t>znów uknuła intrygę. Otóż na jej poleceni sfabrykowano list, w którym Mustafa prosi szacha perskiego o pomoc w zlikwidowaniu Sulejmana. Sama zaś zadbała, by list dostał się w ręce sułtana. Niedługo później Mustafa (1533) został uduszony przez niemych katów.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32040" y="1296894"/>
            <a:ext cx="3212777" cy="482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665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l-PL" sz="5400" b="1" dirty="0"/>
              <a:t>HURREM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323528" y="1268760"/>
            <a:ext cx="4172272" cy="547260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l-PL" dirty="0"/>
              <a:t>Piękna </a:t>
            </a:r>
            <a:r>
              <a:rPr lang="pl-PL" dirty="0" err="1"/>
              <a:t>Roksolana</a:t>
            </a:r>
            <a:r>
              <a:rPr lang="pl-PL" dirty="0"/>
              <a:t> rządziła Sulejmanem i imperium ponad 30 lat.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Dawała sułtanowi oparcie </a:t>
            </a:r>
            <a:r>
              <a:rPr lang="pl-PL" dirty="0"/>
              <a:t>w sprawach państwowych.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Mieli </a:t>
            </a:r>
            <a:r>
              <a:rPr lang="pl-PL" dirty="0"/>
              <a:t>podobny gust w dziedzinie sztuki i umiłowanie poezji, za pomocą której niekiedy się porozumiewali.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Zakochany </a:t>
            </a:r>
            <a:r>
              <a:rPr lang="pl-PL" dirty="0"/>
              <a:t>sułtan pisał dla niej przepiękne wiersze, które później czytano w całej Europie: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b="1" i="1" dirty="0" smtClean="0"/>
              <a:t>Stałem </a:t>
            </a:r>
            <a:r>
              <a:rPr lang="pl-PL" b="1" i="1" dirty="0"/>
              <a:t>się/ panem świata/ żebrząc u drzwi/ Twoich./ </a:t>
            </a:r>
            <a:r>
              <a:rPr lang="pl-PL" b="1" i="1" dirty="0" smtClean="0"/>
              <a:t/>
            </a:r>
            <a:br>
              <a:rPr lang="pl-PL" b="1" i="1" dirty="0" smtClean="0"/>
            </a:br>
            <a:r>
              <a:rPr lang="pl-PL" b="1" i="1" dirty="0" smtClean="0"/>
              <a:t>I </a:t>
            </a:r>
            <a:r>
              <a:rPr lang="pl-PL" b="1" i="1" dirty="0"/>
              <a:t>choćby świat/ się rozszalał/ </a:t>
            </a:r>
            <a:r>
              <a:rPr lang="pl-PL" b="1" i="1" dirty="0" smtClean="0"/>
              <a:t/>
            </a:r>
            <a:br>
              <a:rPr lang="pl-PL" b="1" i="1" dirty="0" smtClean="0"/>
            </a:br>
            <a:r>
              <a:rPr lang="pl-PL" b="1" i="1" dirty="0" smtClean="0"/>
              <a:t>jak </a:t>
            </a:r>
            <a:r>
              <a:rPr lang="pl-PL" b="1" i="1" dirty="0"/>
              <a:t>spienione morze –/ nie podniosę żagli,/ okręt twojej miłości/ jest mi kotwicą. 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7623" y="1110528"/>
            <a:ext cx="3892624" cy="5630840"/>
          </a:xfrm>
          <a:prstGeom prst="rect">
            <a:avLst/>
          </a:prstGeom>
        </p:spPr>
      </p:pic>
      <p:sp>
        <p:nvSpPr>
          <p:cNvPr id="9" name="Symbol zastępczy zawartości 8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1001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l-PL" sz="5400" b="1" dirty="0" smtClean="0"/>
              <a:t>HURREM</a:t>
            </a:r>
            <a:endParaRPr lang="pl-PL" sz="54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251520" y="1196752"/>
            <a:ext cx="4752528" cy="554461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l-PL" dirty="0"/>
              <a:t>Oczywiście uroda dziewczyny musiała spodobać się Sulejmanowi, tym bardziej, że jej słowiańskie cechy miały w państwie tureckim walory egzotyczne.</a:t>
            </a:r>
          </a:p>
          <a:p>
            <a:pPr marL="0" indent="0">
              <a:buNone/>
            </a:pPr>
            <a:r>
              <a:rPr lang="pl-PL" dirty="0"/>
              <a:t>Sulejman użył takiej strofy w jednym z wierszy, pełnych miłości:</a:t>
            </a:r>
          </a:p>
          <a:p>
            <a:endParaRPr lang="pl-PL" dirty="0"/>
          </a:p>
          <a:p>
            <a:pPr marL="0" indent="0">
              <a:buNone/>
            </a:pPr>
            <a:r>
              <a:rPr lang="pl-PL" i="1" dirty="0"/>
              <a:t>„</a:t>
            </a:r>
            <a:r>
              <a:rPr lang="pl-PL" b="1" i="1" dirty="0"/>
              <a:t>W chwili, gdy cię ujrzałem, jestem oszołomiony</a:t>
            </a:r>
          </a:p>
          <a:p>
            <a:pPr marL="0" indent="0">
              <a:buNone/>
            </a:pPr>
            <a:r>
              <a:rPr lang="pl-PL" b="1" i="1" dirty="0"/>
              <a:t>I zgubiony z miłości ku tobie.</a:t>
            </a:r>
          </a:p>
          <a:p>
            <a:pPr marL="0" indent="0">
              <a:buNone/>
            </a:pPr>
            <a:r>
              <a:rPr lang="pl-PL" b="1" i="1" dirty="0"/>
              <a:t>Twoja piękność jest nienasyceniem dla mojego serca.</a:t>
            </a:r>
          </a:p>
          <a:p>
            <a:pPr marL="0" indent="0">
              <a:buNone/>
            </a:pPr>
            <a:r>
              <a:rPr lang="pl-PL" b="1" i="1" dirty="0"/>
              <a:t>To istna tortura, ból, udręka, ale to także szacunek</a:t>
            </a:r>
          </a:p>
          <a:p>
            <a:pPr marL="0" indent="0">
              <a:buNone/>
            </a:pPr>
            <a:r>
              <a:rPr lang="pl-PL" b="1" i="1" dirty="0"/>
              <a:t>Jaki czuję do ciebie i przywiązanie.”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102516" y="1600200"/>
            <a:ext cx="3129968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55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pl-PL" b="1" dirty="0"/>
              <a:t>HURREM</a:t>
            </a: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60102" y="458510"/>
            <a:ext cx="3779850" cy="5485092"/>
          </a:xfrm>
          <a:prstGeom prst="rect">
            <a:avLst/>
          </a:prstGeom>
        </p:spPr>
      </p:pic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427984" y="1268760"/>
            <a:ext cx="4258816" cy="485740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dirty="0" err="1"/>
              <a:t>Roksolana</a:t>
            </a:r>
            <a:r>
              <a:rPr lang="pl-PL" dirty="0"/>
              <a:t> urodziła sułtanowi czterech synów i córkę, co należało do rzadkości.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Ale </a:t>
            </a:r>
            <a:r>
              <a:rPr lang="pl-PL" dirty="0"/>
              <a:t>większość współczesnych przekazów o niej jest bardzo krytyczna, wręcz niechętna: </a:t>
            </a:r>
            <a:r>
              <a:rPr lang="pl-PL" b="1" i="1" dirty="0"/>
              <a:t>Padyszach tak kochał sułtankę i tak bardzo jej ufał, że aż niewolnicy dziwili się temu i mówili nawet, że sułtanka </a:t>
            </a:r>
            <a:r>
              <a:rPr lang="pl-PL" b="1" i="1" dirty="0" err="1"/>
              <a:t>Roksolana</a:t>
            </a:r>
            <a:r>
              <a:rPr lang="pl-PL" b="1" i="1" dirty="0"/>
              <a:t> zaczarowała padyszacha i że sama jest czarownicą.</a:t>
            </a:r>
          </a:p>
        </p:txBody>
      </p:sp>
      <p:sp>
        <p:nvSpPr>
          <p:cNvPr id="7" name="Prostokąt 6"/>
          <p:cNvSpPr/>
          <p:nvPr/>
        </p:nvSpPr>
        <p:spPr>
          <a:xfrm>
            <a:off x="360102" y="612616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/>
              <a:t>XVI wieczny obraz olejny na drewnie Sułtanki </a:t>
            </a:r>
            <a:r>
              <a:rPr lang="pl-PL" dirty="0" err="1"/>
              <a:t>Hurrem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8499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b="1" dirty="0" smtClean="0"/>
              <a:t>Dzieci</a:t>
            </a:r>
            <a:endParaRPr lang="pl-PL" b="1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sz="half" idx="1"/>
          </p:nvPr>
        </p:nvSpPr>
        <p:spPr>
          <a:xfrm>
            <a:off x="323528" y="1124744"/>
            <a:ext cx="4464496" cy="532859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1</a:t>
            </a:r>
            <a:r>
              <a:rPr lang="pl-PL" dirty="0"/>
              <a:t>. syn Mehmed (1521-1543)</a:t>
            </a:r>
          </a:p>
          <a:p>
            <a:pPr marL="0" indent="0">
              <a:buNone/>
            </a:pPr>
            <a:r>
              <a:rPr lang="pl-PL" dirty="0"/>
              <a:t>2. córka </a:t>
            </a:r>
            <a:r>
              <a:rPr lang="pl-PL" dirty="0" err="1"/>
              <a:t>Mihrimah</a:t>
            </a:r>
            <a:r>
              <a:rPr lang="pl-PL" dirty="0"/>
              <a:t> (1522-1578)</a:t>
            </a:r>
          </a:p>
          <a:p>
            <a:pPr marL="0" indent="0">
              <a:buNone/>
            </a:pPr>
            <a:r>
              <a:rPr lang="pl-PL" dirty="0"/>
              <a:t>3. syn Abdullah (1522 - 1524)</a:t>
            </a:r>
          </a:p>
          <a:p>
            <a:pPr marL="0" indent="0">
              <a:buNone/>
            </a:pPr>
            <a:r>
              <a:rPr lang="pl-PL" dirty="0"/>
              <a:t>4. syn Selim (1524-1574), następca Sułtana Sulejmana</a:t>
            </a:r>
          </a:p>
          <a:p>
            <a:pPr marL="0" indent="0">
              <a:buNone/>
            </a:pPr>
            <a:r>
              <a:rPr lang="pl-PL" dirty="0"/>
              <a:t>5. syn </a:t>
            </a:r>
            <a:r>
              <a:rPr lang="pl-PL" dirty="0" err="1"/>
              <a:t>Bayezid</a:t>
            </a:r>
            <a:r>
              <a:rPr lang="pl-PL" dirty="0"/>
              <a:t> (1525-1561)</a:t>
            </a:r>
          </a:p>
          <a:p>
            <a:pPr marL="0" indent="0">
              <a:buNone/>
            </a:pPr>
            <a:r>
              <a:rPr lang="pl-PL" dirty="0"/>
              <a:t>6. syn </a:t>
            </a:r>
            <a:r>
              <a:rPr lang="pl-PL" dirty="0" err="1"/>
              <a:t>Cihangir</a:t>
            </a:r>
            <a:r>
              <a:rPr lang="pl-PL" dirty="0"/>
              <a:t> (1531- 1553)</a:t>
            </a:r>
            <a:endParaRPr lang="pl-PL" dirty="0" smtClean="0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29467" y="1106837"/>
            <a:ext cx="3657334" cy="4770435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6516216" y="6084004"/>
            <a:ext cx="1133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err="1"/>
              <a:t>Mihrimah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3957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b="1" dirty="0" smtClean="0"/>
              <a:t>Wpływ na stosunki z Polską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07504" y="1268760"/>
            <a:ext cx="4824536" cy="5420069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pl-PL" dirty="0" err="1"/>
              <a:t>Roksolana</a:t>
            </a:r>
            <a:r>
              <a:rPr lang="pl-PL" dirty="0"/>
              <a:t> miała swój wkład w stosunki z Polską.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Jej </a:t>
            </a:r>
            <a:r>
              <a:rPr lang="pl-PL" dirty="0"/>
              <a:t>korespondencja z królową Boną i Zygmuntem Augustem znajduje się w Archiwum Akt Dawnych w Warszawie.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Zapewniała </a:t>
            </a:r>
            <a:r>
              <a:rPr lang="pl-PL" dirty="0"/>
              <a:t>w niej o swej życzliwości do Polski, której podstawą była polityka antyhabsburska</a:t>
            </a:r>
            <a:r>
              <a:rPr lang="pl-PL" dirty="0" smtClean="0"/>
              <a:t>.</a:t>
            </a:r>
          </a:p>
          <a:p>
            <a:pPr marL="0" indent="0">
              <a:buNone/>
            </a:pPr>
            <a:r>
              <a:rPr lang="pl-PL" dirty="0" smtClean="0"/>
              <a:t>Wspierała </a:t>
            </a:r>
            <a:r>
              <a:rPr lang="pl-PL" dirty="0"/>
              <a:t>córkę Zygmunta Starego Izabelę Węgierską przeciwko Habsburgom i nazywała ją nawet „drogą córką”.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Kontakty </a:t>
            </a:r>
            <a:r>
              <a:rPr lang="pl-PL" dirty="0"/>
              <a:t>te pomogły zachować Polsce pokój z Turcją, zawarty w 1530 roku i potwierdzony w 1533 roku.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Być </a:t>
            </a:r>
            <a:r>
              <a:rPr lang="pl-PL" dirty="0"/>
              <a:t>może to </a:t>
            </a:r>
            <a:r>
              <a:rPr lang="pl-PL" dirty="0" err="1"/>
              <a:t>Roksolana</a:t>
            </a:r>
            <a:r>
              <a:rPr lang="pl-PL" dirty="0"/>
              <a:t> przyczyniła się do spokoju na południowych granicach Lechistanu, podczas gdy inne państwa sąsiadujące z Turcją były z nią stale w stanie wojny.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Dobrze </a:t>
            </a:r>
            <a:r>
              <a:rPr lang="pl-PL" dirty="0"/>
              <a:t>jest mieć swojego człowieka w pałacu władcy sąsiedniego państwa, zwłaszcza, jeśli to jest supermocarstwo.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32040" y="1161009"/>
            <a:ext cx="3948442" cy="552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62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b="1" dirty="0"/>
              <a:t>HURREM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Sułtanka </a:t>
            </a:r>
            <a:r>
              <a:rPr lang="pl-PL" dirty="0" err="1"/>
              <a:t>Hurrem</a:t>
            </a:r>
            <a:r>
              <a:rPr lang="pl-PL" dirty="0"/>
              <a:t> finansowała też szpitale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i </a:t>
            </a:r>
            <a:r>
              <a:rPr lang="pl-PL" dirty="0"/>
              <a:t>jadłodajnie dla ubogich, w tym ufundowała pierwszy w Konstantynopolu i całym imperium szpital dla kobiet. </a:t>
            </a:r>
          </a:p>
          <a:p>
            <a:endParaRPr lang="pl-PL" dirty="0"/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25065" y="692696"/>
            <a:ext cx="4268509" cy="355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85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b="1" dirty="0"/>
              <a:t>HURREM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5338936" cy="51411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Sułtanka </a:t>
            </a:r>
            <a:r>
              <a:rPr lang="pl-PL" dirty="0" err="1"/>
              <a:t>Hurrem</a:t>
            </a:r>
            <a:r>
              <a:rPr lang="pl-PL" dirty="0"/>
              <a:t> zmarła 15 kwietnia 1558 roku, </a:t>
            </a:r>
            <a:r>
              <a:rPr lang="pl-PL" dirty="0" smtClean="0"/>
              <a:t>a </a:t>
            </a:r>
            <a:r>
              <a:rPr lang="pl-PL" dirty="0"/>
              <a:t>przyczyną śmierci była poważna choroba skóry i tkanki, prawdopodobnie nowotwór z gatunku czerniak złośliwy, chociaż niektórzy sugerują, że na konto choroby skóry została otruta. </a:t>
            </a:r>
          </a:p>
        </p:txBody>
      </p:sp>
      <p:pic>
        <p:nvPicPr>
          <p:cNvPr id="9" name="Symbol zastępczy zawartości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220072" y="822693"/>
            <a:ext cx="3466729" cy="456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49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b="1" dirty="0"/>
              <a:t>HURREM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323528" y="1268760"/>
            <a:ext cx="4536504" cy="547260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pl-PL" dirty="0"/>
              <a:t>W 2007 roku, w </a:t>
            </a:r>
            <a:r>
              <a:rPr lang="pl-PL" dirty="0" err="1"/>
              <a:t>Mariupolu</a:t>
            </a:r>
            <a:r>
              <a:rPr lang="pl-PL" dirty="0"/>
              <a:t> na Ukrainie muzułmanie otworzyli meczet imienia </a:t>
            </a:r>
            <a:r>
              <a:rPr lang="pl-PL" dirty="0" err="1"/>
              <a:t>Roksalany</a:t>
            </a:r>
            <a:r>
              <a:rPr lang="pl-PL" dirty="0"/>
              <a:t> dla upamiętnienia jej imienia i działalności charytatywnej w Mekce i Jerozolimie. </a:t>
            </a: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Sułtan </a:t>
            </a:r>
            <a:r>
              <a:rPr lang="pl-PL" dirty="0"/>
              <a:t>Sulejman Wspaniały pisał wielce romantyczne wiersze dla swojej słowiańskiej oblubienicy: </a:t>
            </a:r>
          </a:p>
          <a:p>
            <a:endParaRPr lang="pl-PL" dirty="0"/>
          </a:p>
          <a:p>
            <a:pPr marL="0" indent="0">
              <a:buNone/>
            </a:pPr>
            <a:r>
              <a:rPr lang="pl-PL" b="1" i="1" dirty="0"/>
              <a:t>Tajemnicza przyjaciółko, mieniąca się rybko, kochanko!</a:t>
            </a:r>
          </a:p>
          <a:p>
            <a:pPr marL="0" indent="0">
              <a:buNone/>
            </a:pPr>
            <a:r>
              <a:rPr lang="pl-PL" b="1" i="1" dirty="0"/>
              <a:t>Sekretna powiernico, królowo piękności, sułtanko! (...)</a:t>
            </a:r>
          </a:p>
          <a:p>
            <a:pPr marL="0" indent="0">
              <a:buNone/>
            </a:pPr>
            <a:r>
              <a:rPr lang="pl-PL" b="1" i="1" dirty="0" err="1"/>
              <a:t>Cudnowłosa</a:t>
            </a:r>
            <a:r>
              <a:rPr lang="pl-PL" b="1" i="1" dirty="0"/>
              <a:t>, </a:t>
            </a:r>
            <a:r>
              <a:rPr lang="pl-PL" b="1" i="1" dirty="0" err="1"/>
              <a:t>pięknobrewa</a:t>
            </a:r>
            <a:r>
              <a:rPr lang="pl-PL" b="1" i="1" dirty="0"/>
              <a:t>, luba, zalotna wybranko!</a:t>
            </a:r>
          </a:p>
          <a:p>
            <a:pPr marL="0" indent="0">
              <a:buNone/>
            </a:pPr>
            <a:r>
              <a:rPr lang="pl-PL" b="1" i="1" dirty="0"/>
              <a:t>Jak żyć bez ciebie, tyś mi pomocą, moja chrześcijanko!</a:t>
            </a:r>
          </a:p>
          <a:p>
            <a:pPr marL="0" indent="0">
              <a:buNone/>
            </a:pPr>
            <a:r>
              <a:rPr lang="pl-PL" b="1" i="1" dirty="0"/>
              <a:t>Serce me pełne bólu, płaczę, jam </a:t>
            </a:r>
            <a:r>
              <a:rPr lang="pl-PL" b="1" i="1" dirty="0" err="1"/>
              <a:t>Muhibbi</a:t>
            </a:r>
            <a:r>
              <a:rPr lang="pl-PL" b="1" i="1" dirty="0"/>
              <a:t> szczęśliwy! </a:t>
            </a: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238750" y="274638"/>
            <a:ext cx="3821112" cy="573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71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l-PL" sz="5400" b="1" dirty="0"/>
              <a:t>HURREM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9310" y="3284984"/>
            <a:ext cx="3454528" cy="3298214"/>
          </a:xfrm>
          <a:prstGeom prst="rect">
            <a:avLst/>
          </a:prstGeom>
        </p:spPr>
      </p:pic>
      <p:sp>
        <p:nvSpPr>
          <p:cNvPr id="6" name="Symbol zastępczy zawartości 5"/>
          <p:cNvSpPr>
            <a:spLocks noGrp="1"/>
          </p:cNvSpPr>
          <p:nvPr>
            <p:ph sz="half" idx="2"/>
          </p:nvPr>
        </p:nvSpPr>
        <p:spPr>
          <a:xfrm>
            <a:off x="3563888" y="274638"/>
            <a:ext cx="5122912" cy="675476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dirty="0"/>
              <a:t>Telewizja turecka </a:t>
            </a:r>
            <a:r>
              <a:rPr lang="pl-PL" dirty="0" smtClean="0"/>
              <a:t>przedstawiła film </a:t>
            </a:r>
            <a:r>
              <a:rPr lang="pl-PL" dirty="0"/>
              <a:t>opowiadający o prywatnym życiu Sulejmana, gdzie </a:t>
            </a:r>
            <a:r>
              <a:rPr lang="pl-PL" dirty="0" err="1"/>
              <a:t>Hurrem</a:t>
            </a:r>
            <a:r>
              <a:rPr lang="pl-PL" dirty="0"/>
              <a:t> (gra ją Niemka tureckiego pochodzenia) jest przedstawiona diabolicznie, jako bystra i bezlitosna intrygantka, mająca wpływ niemal na wszystko. Jednak z samej Turcji jest wiele protestów przeciwko takiemu diabolicznemu przedstawieniu tej władczyni jako głównie cynicznej intrygantki, gdyż jej rzeczywista działalność chociażby dobroczynna, wspomniana jest zaledwie w migawkach, jako potencjalnie mało interesująca dla widza żądnego kryminalnych sensacji w filmach. </a:t>
            </a:r>
            <a:endParaRPr lang="pl-PL" dirty="0" smtClean="0"/>
          </a:p>
        </p:txBody>
      </p:sp>
    </p:spTree>
    <p:extLst>
      <p:ext uri="{BB962C8B-B14F-4D97-AF65-F5344CB8AC3E}">
        <p14:creationId xmlns:p14="http://schemas.microsoft.com/office/powerpoint/2010/main" val="55539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427984" y="4149080"/>
            <a:ext cx="3456384" cy="792088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400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/>
            </a:r>
            <a:br>
              <a:rPr lang="pl-PL" sz="2400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</a:br>
            <a:r>
              <a:rPr lang="pl-PL" sz="2400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         Wykonali :</a:t>
            </a:r>
            <a:endParaRPr lang="pl-PL" sz="2400" dirty="0">
              <a:solidFill>
                <a:schemeClr val="accent6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427538" y="4797425"/>
            <a:ext cx="4321175" cy="1509713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pl-PL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itchFamily="34" charset="0"/>
                <a:cs typeface="Arial" pitchFamily="34" charset="0"/>
              </a:rPr>
              <a:t>        Weronika </a:t>
            </a:r>
            <a:r>
              <a:rPr lang="pl-PL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itchFamily="34" charset="0"/>
                <a:cs typeface="Arial" pitchFamily="34" charset="0"/>
              </a:rPr>
              <a:t>Kołkiewicz</a:t>
            </a:r>
            <a:r>
              <a:rPr lang="pl-PL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itchFamily="34" charset="0"/>
                <a:cs typeface="Arial" pitchFamily="34" charset="0"/>
              </a:rPr>
              <a:t> </a:t>
            </a:r>
          </a:p>
          <a:p>
            <a:pPr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pl-PL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itchFamily="34" charset="0"/>
                <a:cs typeface="Arial" pitchFamily="34" charset="0"/>
              </a:rPr>
              <a:t>        Nikola Krajewska</a:t>
            </a:r>
          </a:p>
          <a:p>
            <a:pPr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pl-PL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itchFamily="34" charset="0"/>
                <a:cs typeface="Arial" pitchFamily="34" charset="0"/>
              </a:rPr>
              <a:t>        Mikołaj Łużniak</a:t>
            </a:r>
            <a:endParaRPr lang="pl-PL" sz="2400" dirty="0">
              <a:solidFill>
                <a:schemeClr val="tx1">
                  <a:lumMod val="95000"/>
                  <a:lumOff val="5000"/>
                </a:schemeClr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1259632" y="1844824"/>
            <a:ext cx="604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solidFill>
                  <a:schemeClr val="accent6">
                    <a:lumMod val="50000"/>
                  </a:schemeClr>
                </a:solidFill>
              </a:rPr>
              <a:t>DZIĘKUJEMY ZA UWAGĘ</a:t>
            </a:r>
            <a:endParaRPr lang="pl-PL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Aleksandra – </a:t>
            </a:r>
            <a:r>
              <a:rPr lang="pl-PL" b="1" dirty="0" err="1" smtClean="0"/>
              <a:t>Roksolana</a:t>
            </a:r>
            <a:r>
              <a:rPr lang="pl-PL" b="1" dirty="0" smtClean="0"/>
              <a:t> - </a:t>
            </a:r>
            <a:r>
              <a:rPr lang="pl-PL" b="1" dirty="0" err="1" smtClean="0"/>
              <a:t>Hurrem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l-PL" dirty="0" smtClean="0"/>
              <a:t>Ulubienica </a:t>
            </a:r>
            <a:r>
              <a:rPr lang="pl-PL" dirty="0"/>
              <a:t>sułtana Sulejmana Wspaniałego, kobieta o cechach godnych władcy, legenda swoich czasów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i </a:t>
            </a:r>
            <a:r>
              <a:rPr lang="pl-PL" dirty="0"/>
              <a:t>następnych stuleci.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Ostatnie </a:t>
            </a:r>
            <a:r>
              <a:rPr lang="pl-PL" dirty="0"/>
              <a:t>lata to istny renesans </a:t>
            </a:r>
            <a:r>
              <a:rPr lang="pl-PL" dirty="0" err="1"/>
              <a:t>Roksolany</a:t>
            </a:r>
            <a:r>
              <a:rPr lang="pl-PL" dirty="0"/>
              <a:t>: seriale, programy historyczne wracają do czasów potęgi Jagiellonów i Osmanów, pośrodku których stanąć miała prosta branka, jakich setki tysięcy przelało się przez tureckie galery.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b="1" dirty="0" smtClean="0"/>
              <a:t>Ile </a:t>
            </a:r>
            <a:r>
              <a:rPr lang="pl-PL" b="1" dirty="0"/>
              <a:t>prawdy jest w legendzie ukazującej niesamowite życie, którego początkiem była nienawiść do oprawców, a końcem niemal współrządzenie jednym z XVI-wiecznych mocarstw świata? </a:t>
            </a:r>
            <a:r>
              <a:rPr lang="pl-PL" b="1" dirty="0" err="1"/>
              <a:t>Churrem</a:t>
            </a:r>
            <a:r>
              <a:rPr lang="pl-PL" b="1" dirty="0"/>
              <a:t>, </a:t>
            </a:r>
            <a:r>
              <a:rPr lang="pl-PL" b="1" dirty="0" err="1"/>
              <a:t>Roksolana</a:t>
            </a:r>
            <a:r>
              <a:rPr lang="pl-PL" b="1" dirty="0"/>
              <a:t>, Aleksandra Lisowska - kim była i dlaczego do dziś wzbudza tak wielkie </a:t>
            </a:r>
            <a:r>
              <a:rPr lang="pl-PL" b="1" dirty="0" smtClean="0"/>
              <a:t>zainteresowanie?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418790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7571184" cy="88642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pl-PL" sz="4800" dirty="0" smtClean="0"/>
              <a:t> HURREM                              </a:t>
            </a:r>
            <a:r>
              <a:rPr lang="pl-PL" sz="4800" b="1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    </a:t>
            </a:r>
            <a:endParaRPr lang="pl-PL" sz="4800" b="1" dirty="0">
              <a:solidFill>
                <a:schemeClr val="accent6">
                  <a:lumMod val="50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5124" name="Symbol zastępczy zawartości 4" descr="Roksolana-Hurrem-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067175" y="347389"/>
            <a:ext cx="4828818" cy="5853113"/>
          </a:xfrm>
        </p:spPr>
      </p:pic>
      <p:sp>
        <p:nvSpPr>
          <p:cNvPr id="512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457200" y="1412875"/>
            <a:ext cx="3609975" cy="4713288"/>
          </a:xfrm>
        </p:spPr>
        <p:txBody>
          <a:bodyPr>
            <a:normAutofit/>
          </a:bodyPr>
          <a:lstStyle/>
          <a:p>
            <a:pPr eaLnBrk="1" hangingPunct="1"/>
            <a:endParaRPr lang="pl-PL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Century Gothic" pitchFamily="34" charset="0"/>
            </a:endParaRPr>
          </a:p>
          <a:p>
            <a:pPr eaLnBrk="1" hangingPunct="1"/>
            <a:endParaRPr lang="pl-PL" sz="20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 pitchFamily="34" charset="0"/>
            </a:endParaRPr>
          </a:p>
          <a:p>
            <a:pPr eaLnBrk="1" hangingPunct="1"/>
            <a:r>
              <a:rPr lang="pl-P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ALEKSANDRA LISOWSKA, </a:t>
            </a:r>
          </a:p>
          <a:p>
            <a:pPr eaLnBrk="1" hangingPunct="1"/>
            <a:r>
              <a:rPr lang="pl-P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Urodziła się 25 lutego 1499 r. </a:t>
            </a:r>
            <a:br>
              <a:rPr lang="pl-P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</a:br>
            <a:r>
              <a:rPr lang="pl-P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w </a:t>
            </a:r>
            <a:r>
              <a:rPr lang="pl-PL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Rohatyniu</a:t>
            </a:r>
            <a:r>
              <a:rPr lang="pl-P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</a:t>
            </a:r>
            <a:endParaRPr lang="pl-PL" sz="20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  <a:p>
            <a:r>
              <a:rPr lang="pl-PL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l</a:t>
            </a:r>
            <a:r>
              <a:rPr lang="pl-P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eżącym w Galicji na Rusi Czerwonej , ówcześnie terytorium Królestwa Polskiego obecnie Ukrainy około 70 km od Lwowa.</a:t>
            </a:r>
          </a:p>
          <a:p>
            <a:pPr eaLnBrk="1" hangingPunct="1"/>
            <a:r>
              <a:rPr lang="pl-P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itchFamily="34" charset="0"/>
              </a:rPr>
              <a:t/>
            </a:r>
            <a:br>
              <a:rPr lang="pl-P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itchFamily="34" charset="0"/>
              </a:rPr>
            </a:br>
            <a:endParaRPr lang="pl-PL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advTm="15000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274638"/>
            <a:ext cx="7283152" cy="58515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b="1" dirty="0"/>
              <a:t>Prawdopodobnie była córką ruskiego kapłana prawosławnego (popa) </a:t>
            </a:r>
            <a:r>
              <a:rPr lang="pl-PL" b="1" dirty="0" err="1"/>
              <a:t>Hawryło</a:t>
            </a:r>
            <a:r>
              <a:rPr lang="pl-PL" b="1" dirty="0"/>
              <a:t> Lisowskiego </a:t>
            </a: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> i </a:t>
            </a:r>
            <a:r>
              <a:rPr lang="pl-PL" b="1" dirty="0"/>
              <a:t>jego żony, </a:t>
            </a:r>
            <a:r>
              <a:rPr lang="pl-PL" b="1" dirty="0" err="1"/>
              <a:t>Leksandry</a:t>
            </a:r>
            <a:r>
              <a:rPr lang="pl-PL" b="1" dirty="0"/>
              <a:t>. Według XIX-wiecznej literatury </a:t>
            </a:r>
            <a:r>
              <a:rPr lang="pl-PL" b="1" dirty="0" err="1"/>
              <a:t>Roksolana</a:t>
            </a:r>
            <a:r>
              <a:rPr lang="pl-PL" b="1" dirty="0"/>
              <a:t> urodziła się jako Anastazja (Nastia) lub Aleksandra </a:t>
            </a:r>
            <a:r>
              <a:rPr lang="pl-PL" b="1" dirty="0" smtClean="0"/>
              <a:t>Lisowska. 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555776" y="2924944"/>
            <a:ext cx="5878204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5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5400" dirty="0" smtClean="0"/>
              <a:t>HURREM</a:t>
            </a:r>
            <a:endParaRPr lang="pl-PL" sz="5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pl-PL" dirty="0" smtClean="0"/>
              <a:t>(ukraińskie </a:t>
            </a:r>
            <a:r>
              <a:rPr lang="az-Cyrl-AZ" dirty="0"/>
              <a:t>Роксолана, </a:t>
            </a:r>
            <a:r>
              <a:rPr lang="pl-PL" dirty="0"/>
              <a:t>La Rossa lub </a:t>
            </a:r>
            <a:r>
              <a:rPr lang="pl-PL" dirty="0" err="1" smtClean="0"/>
              <a:t>Roxelana</a:t>
            </a:r>
            <a:r>
              <a:rPr lang="pl-PL" dirty="0" smtClean="0"/>
              <a:t> imię </a:t>
            </a:r>
            <a:r>
              <a:rPr lang="pl-PL" dirty="0"/>
              <a:t>perskie </a:t>
            </a:r>
            <a:r>
              <a:rPr lang="pl-PL" dirty="0" err="1"/>
              <a:t>Churrem</a:t>
            </a:r>
            <a:r>
              <a:rPr lang="pl-PL" dirty="0"/>
              <a:t>, także </a:t>
            </a:r>
            <a:r>
              <a:rPr lang="pl-PL" dirty="0" err="1" smtClean="0"/>
              <a:t>Hürrem</a:t>
            </a: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Rozpromieniona</a:t>
            </a:r>
            <a:r>
              <a:rPr lang="pl-PL" dirty="0"/>
              <a:t>, kwitnąca, roześmiana, bo takie znaczenia możemy przypisywać temu określeniu, to powszechnie przyjęty obyczaj nadawania poetycko brzmiących imion niewolnym kobietom w tureckich haremach.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Imiona </a:t>
            </a:r>
            <a:r>
              <a:rPr lang="pl-PL" dirty="0"/>
              <a:t>standardowo kojarzące się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z </a:t>
            </a:r>
            <a:r>
              <a:rPr lang="pl-PL" dirty="0"/>
              <a:t>islamem otrzymywały jedynie wolne kobiety urodzone w tradycji religijnej Imperium Osmanów.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Rohatyn leżący </a:t>
            </a:r>
            <a:r>
              <a:rPr lang="pl-PL" dirty="0"/>
              <a:t>na Rusi Czerwonej (ówcześnie terytorium Królestwa Polskiego, współcześnie </a:t>
            </a:r>
            <a:r>
              <a:rPr lang="pl-PL" dirty="0" smtClean="0"/>
              <a:t>Ukraina) 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292867"/>
            <a:ext cx="2736304" cy="326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27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l-PL" sz="5400" b="1" dirty="0"/>
              <a:t>HURREM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417638"/>
            <a:ext cx="4618856" cy="5323730"/>
          </a:xfrm>
        </p:spPr>
        <p:txBody>
          <a:bodyPr>
            <a:normAutofit fontScale="85000" lnSpcReduction="20000"/>
          </a:bodyPr>
          <a:lstStyle/>
          <a:p>
            <a:r>
              <a:rPr lang="pl-PL" dirty="0"/>
              <a:t>Data i miejsce </a:t>
            </a:r>
            <a:r>
              <a:rPr lang="pl-PL" dirty="0" smtClean="0"/>
              <a:t>urodzenia:</a:t>
            </a:r>
            <a:br>
              <a:rPr lang="pl-PL" dirty="0" smtClean="0"/>
            </a:br>
            <a:r>
              <a:rPr lang="pl-PL" b="1" dirty="0" smtClean="0"/>
              <a:t>1505 </a:t>
            </a:r>
            <a:r>
              <a:rPr lang="pl-PL" b="1" dirty="0"/>
              <a:t>Rohatyn lub 1502-1504</a:t>
            </a:r>
          </a:p>
          <a:p>
            <a:r>
              <a:rPr lang="pl-PL" dirty="0"/>
              <a:t>Imię i nazwisko przy </a:t>
            </a:r>
            <a:r>
              <a:rPr lang="pl-PL" dirty="0" smtClean="0"/>
              <a:t>narodzeniu:</a:t>
            </a:r>
            <a:r>
              <a:rPr lang="pl-PL" dirty="0"/>
              <a:t>	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b="1" dirty="0" smtClean="0"/>
              <a:t>Aleksandra </a:t>
            </a:r>
            <a:r>
              <a:rPr lang="pl-PL" b="1" dirty="0"/>
              <a:t>Lisowska</a:t>
            </a:r>
          </a:p>
          <a:p>
            <a:r>
              <a:rPr lang="pl-PL" dirty="0"/>
              <a:t>Data i miejsce </a:t>
            </a:r>
            <a:r>
              <a:rPr lang="pl-PL" dirty="0" smtClean="0"/>
              <a:t>śmierci:</a:t>
            </a:r>
            <a:br>
              <a:rPr lang="pl-PL" dirty="0" smtClean="0"/>
            </a:br>
            <a:r>
              <a:rPr lang="pl-PL" b="1" dirty="0" smtClean="0"/>
              <a:t>15 </a:t>
            </a:r>
            <a:r>
              <a:rPr lang="pl-PL" b="1" dirty="0"/>
              <a:t>kwietnia </a:t>
            </a:r>
            <a:r>
              <a:rPr lang="pl-PL" b="1" dirty="0" smtClean="0"/>
              <a:t>1558 Konstantynopol</a:t>
            </a:r>
            <a:endParaRPr lang="pl-PL" b="1" dirty="0"/>
          </a:p>
          <a:p>
            <a:r>
              <a:rPr lang="pl-PL" dirty="0"/>
              <a:t>Miejsce </a:t>
            </a:r>
            <a:r>
              <a:rPr lang="pl-PL" dirty="0" smtClean="0"/>
              <a:t>spoczynku:</a:t>
            </a:r>
            <a:r>
              <a:rPr lang="pl-PL" dirty="0"/>
              <a:t>	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b="1" dirty="0" smtClean="0"/>
              <a:t>Meczet </a:t>
            </a:r>
            <a:r>
              <a:rPr lang="pl-PL" b="1" dirty="0"/>
              <a:t>Sulejmana</a:t>
            </a:r>
          </a:p>
          <a:p>
            <a:r>
              <a:rPr lang="pl-PL" dirty="0"/>
              <a:t>Narodowość	</a:t>
            </a:r>
            <a:r>
              <a:rPr lang="pl-PL" b="1" dirty="0"/>
              <a:t>ruska</a:t>
            </a:r>
          </a:p>
          <a:p>
            <a:r>
              <a:rPr lang="pl-PL" dirty="0" smtClean="0"/>
              <a:t>Wyznanie:</a:t>
            </a:r>
            <a:r>
              <a:rPr lang="pl-PL" dirty="0"/>
              <a:t>	</a:t>
            </a:r>
            <a:r>
              <a:rPr lang="pl-PL" b="1" dirty="0"/>
              <a:t>prawosławie, </a:t>
            </a:r>
            <a:r>
              <a:rPr lang="pl-PL" b="1" dirty="0" smtClean="0"/>
              <a:t>islam</a:t>
            </a:r>
          </a:p>
          <a:p>
            <a:r>
              <a:rPr lang="pl-PL" b="1" dirty="0"/>
              <a:t>Pełne nazwisko jako sułtanki z tytułami to: </a:t>
            </a:r>
            <a:r>
              <a:rPr lang="pl-PL" b="1" dirty="0" err="1"/>
              <a:t>Devletlu</a:t>
            </a:r>
            <a:r>
              <a:rPr lang="pl-PL" b="1" dirty="0"/>
              <a:t> </a:t>
            </a:r>
            <a:r>
              <a:rPr lang="pl-PL" b="1" dirty="0" err="1"/>
              <a:t>İsmetlu</a:t>
            </a:r>
            <a:r>
              <a:rPr lang="pl-PL" b="1" dirty="0"/>
              <a:t> </a:t>
            </a:r>
            <a:r>
              <a:rPr lang="pl-PL" b="1" dirty="0" err="1"/>
              <a:t>Hürrem</a:t>
            </a:r>
            <a:r>
              <a:rPr lang="pl-PL" b="1" dirty="0"/>
              <a:t> </a:t>
            </a:r>
            <a:r>
              <a:rPr lang="pl-PL" b="1" dirty="0" err="1"/>
              <a:t>Haseki</a:t>
            </a:r>
            <a:r>
              <a:rPr lang="pl-PL" b="1" dirty="0"/>
              <a:t> </a:t>
            </a:r>
            <a:r>
              <a:rPr lang="pl-PL" b="1" dirty="0" err="1"/>
              <a:t>Sultan</a:t>
            </a:r>
            <a:r>
              <a:rPr lang="pl-PL" b="1" dirty="0"/>
              <a:t> </a:t>
            </a:r>
            <a:r>
              <a:rPr lang="pl-PL" b="1" dirty="0" err="1"/>
              <a:t>Aliyyetü'ş-Şân</a:t>
            </a:r>
            <a:r>
              <a:rPr lang="pl-PL" b="1" dirty="0"/>
              <a:t> </a:t>
            </a:r>
            <a:r>
              <a:rPr lang="pl-PL" b="1" dirty="0" err="1"/>
              <a:t>Hazretleri</a:t>
            </a:r>
            <a:r>
              <a:rPr lang="pl-PL" b="1" dirty="0"/>
              <a:t>.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5668" y="24562"/>
            <a:ext cx="4487762" cy="336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71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l-PL" sz="5400" b="1" dirty="0"/>
              <a:t>HURREM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14116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l-PL" dirty="0" smtClean="0"/>
              <a:t>Być może była córką króla polskiego z nieprawego łoża, gdyż w listach można często spotkać zwrot „siostra króla polskiego”.</a:t>
            </a:r>
          </a:p>
          <a:p>
            <a:pPr marL="0" indent="0">
              <a:buNone/>
            </a:pPr>
            <a:r>
              <a:rPr lang="pl-PL" dirty="0"/>
              <a:t>Jej formalny ojciec zmarł, gdy miała 14 </a:t>
            </a:r>
            <a:r>
              <a:rPr lang="pl-PL" dirty="0" smtClean="0"/>
              <a:t>lat. </a:t>
            </a:r>
            <a:br>
              <a:rPr lang="pl-PL" dirty="0" smtClean="0"/>
            </a:br>
            <a:r>
              <a:rPr lang="pl-PL" dirty="0" smtClean="0"/>
              <a:t>Matka nie miała środków na ich utrzymanie. </a:t>
            </a:r>
            <a:br>
              <a:rPr lang="pl-PL" dirty="0" smtClean="0"/>
            </a:br>
            <a:r>
              <a:rPr lang="pl-PL" dirty="0" smtClean="0"/>
              <a:t>Aleksandra z powodu </a:t>
            </a:r>
            <a:r>
              <a:rPr lang="pl-PL" dirty="0"/>
              <a:t>biedy próbowała popełnić samobójstwo rzucając się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z </a:t>
            </a:r>
            <a:r>
              <a:rPr lang="pl-PL" dirty="0"/>
              <a:t>urwiska, ale została </a:t>
            </a:r>
            <a:r>
              <a:rPr lang="pl-PL" dirty="0" smtClean="0"/>
              <a:t>odratowana.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28879" y="1600200"/>
            <a:ext cx="3877241" cy="4525963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4704685" y="620567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/>
              <a:t>XVI wieczny obraz olejny sułtanki </a:t>
            </a:r>
            <a:r>
              <a:rPr lang="pl-PL" dirty="0" err="1"/>
              <a:t>Hürrem</a:t>
            </a:r>
            <a:r>
              <a:rPr lang="pl-PL" dirty="0"/>
              <a:t> pod tytułem Rossa </a:t>
            </a:r>
            <a:r>
              <a:rPr lang="pl-PL" dirty="0" err="1"/>
              <a:t>Solymanni</a:t>
            </a:r>
            <a:r>
              <a:rPr lang="pl-PL" dirty="0"/>
              <a:t> </a:t>
            </a:r>
            <a:r>
              <a:rPr lang="pl-PL" dirty="0" err="1"/>
              <a:t>uxor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2625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828</TotalTime>
  <Words>936</Words>
  <Application>Microsoft Office PowerPoint</Application>
  <PresentationFormat>Pokaz na ekranie (4:3)</PresentationFormat>
  <Paragraphs>120</Paragraphs>
  <Slides>30</Slides>
  <Notes>3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30</vt:i4>
      </vt:variant>
    </vt:vector>
  </HeadingPairs>
  <TitlesOfParts>
    <vt:vector size="31" baseType="lpstr">
      <vt:lpstr>Motyw pakietu Office</vt:lpstr>
      <vt:lpstr>HURREM-  bohaterka „Wspaniałego stulecia”  – prawda czy fałsz?</vt:lpstr>
      <vt:lpstr>SERIAL ,,WSPANIAŁE STULECIE”</vt:lpstr>
      <vt:lpstr>HURREM</vt:lpstr>
      <vt:lpstr>Aleksandra – Roksolana - Hurrem</vt:lpstr>
      <vt:lpstr> HURREM                                  </vt:lpstr>
      <vt:lpstr>Prezentacja programu PowerPoint</vt:lpstr>
      <vt:lpstr>HURREM</vt:lpstr>
      <vt:lpstr>HURREM</vt:lpstr>
      <vt:lpstr>HURREM</vt:lpstr>
      <vt:lpstr>HURREM</vt:lpstr>
      <vt:lpstr>HURREM</vt:lpstr>
      <vt:lpstr>HURREM</vt:lpstr>
      <vt:lpstr>Jak trafiła do haremu?</vt:lpstr>
      <vt:lpstr>Pozycja Sułtana</vt:lpstr>
      <vt:lpstr>HURREM</vt:lpstr>
      <vt:lpstr>Hipotezy: ślub</vt:lpstr>
      <vt:lpstr>Prezentacja programu PowerPoint</vt:lpstr>
      <vt:lpstr>Wolność</vt:lpstr>
      <vt:lpstr>Hurrem już rządzi</vt:lpstr>
      <vt:lpstr>Hurrem pozbywa się Ibrahima Paszy</vt:lpstr>
      <vt:lpstr>Hurrem odsuwa Mustafę</vt:lpstr>
      <vt:lpstr>HURREM</vt:lpstr>
      <vt:lpstr>HURREM</vt:lpstr>
      <vt:lpstr>HURREM</vt:lpstr>
      <vt:lpstr>Dzieci</vt:lpstr>
      <vt:lpstr>Wpływ na stosunki z Polską</vt:lpstr>
      <vt:lpstr>HURREM</vt:lpstr>
      <vt:lpstr>HURREM</vt:lpstr>
      <vt:lpstr>HURREM</vt:lpstr>
      <vt:lpstr>          Wykonali :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HUREM</dc:title>
  <dc:creator>Agnieszka</dc:creator>
  <cp:lastModifiedBy>Paulinka</cp:lastModifiedBy>
  <cp:revision>98</cp:revision>
  <dcterms:created xsi:type="dcterms:W3CDTF">2016-05-14T09:41:33Z</dcterms:created>
  <dcterms:modified xsi:type="dcterms:W3CDTF">2016-06-08T20:07:38Z</dcterms:modified>
</cp:coreProperties>
</file>