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1" r:id="rId3"/>
    <p:sldId id="262" r:id="rId4"/>
    <p:sldId id="257" r:id="rId5"/>
    <p:sldId id="258" r:id="rId6"/>
    <p:sldId id="259" r:id="rId7"/>
    <p:sldId id="260" r:id="rId8"/>
    <p:sldId id="264" r:id="rId9"/>
    <p:sldId id="265" r:id="rId10"/>
    <p:sldId id="266"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666699"/>
    <a:srgbClr val="FF7C80"/>
    <a:srgbClr val="9999FF"/>
    <a:srgbClr val="CCFF99"/>
    <a:srgbClr val="FF00FF"/>
    <a:srgbClr val="3366FF"/>
    <a:srgbClr val="FF9900"/>
    <a:srgbClr val="FF99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52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AE608B-FE3B-4DC6-9184-BD1D45CCBB8C}" type="datetimeFigureOut">
              <a:rPr lang="pl-PL" smtClean="0"/>
              <a:pPr/>
              <a:t>2017-06-05</a:t>
            </a:fld>
            <a:endParaRPr lang="pl-PL" dirty="0"/>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598BE-864D-4263-BE1C-A5DD0FBA6191}" type="slidenum">
              <a:rPr lang="pl-PL" smtClean="0"/>
              <a:pPr/>
              <a:t>‹#›</a:t>
            </a:fld>
            <a:endParaRPr lang="pl-PL" dirty="0"/>
          </a:p>
        </p:txBody>
      </p:sp>
    </p:spTree>
    <p:extLst>
      <p:ext uri="{BB962C8B-B14F-4D97-AF65-F5344CB8AC3E}">
        <p14:creationId xmlns:p14="http://schemas.microsoft.com/office/powerpoint/2010/main" val="306790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dirty="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04A0B3D3-BDE4-4142-A15D-A95A8CC85C1D}" type="datetimeFigureOut">
              <a:rPr lang="pl-PL" smtClean="0"/>
              <a:pPr/>
              <a:t>2017-06-05</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5722E0BD-5C75-46D0-A69D-2C8B5F8DEF0C}" type="slidenum">
              <a:rPr lang="pl-PL" smtClean="0"/>
              <a:pPr/>
              <a:t>‹#›</a:t>
            </a:fld>
            <a:endParaRPr lang="pl-PL" dirty="0"/>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0B3D3-BDE4-4142-A15D-A95A8CC85C1D}" type="datetimeFigureOut">
              <a:rPr lang="pl-PL" smtClean="0"/>
              <a:pPr/>
              <a:t>2017-06-05</a:t>
            </a:fld>
            <a:endParaRPr lang="pl-PL" dirty="0"/>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dirty="0"/>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2E0BD-5C75-46D0-A69D-2C8B5F8DEF0C}" type="slidenum">
              <a:rPr lang="pl-PL" smtClean="0"/>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C:\Users\Kuzminscy\Desktop\Liczby%20pierwsze\Program.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effectLst>
                  <a:outerShdw blurRad="38100" dist="38100" dir="2700000" algn="tl">
                    <a:srgbClr val="000000">
                      <a:alpha val="43137"/>
                    </a:srgbClr>
                  </a:outerShdw>
                </a:effectLst>
              </a:rPr>
              <a:t>W świecie liczb </a:t>
            </a:r>
            <a:r>
              <a:rPr lang="pl-PL" dirty="0" smtClean="0">
                <a:effectLst>
                  <a:outerShdw blurRad="38100" dist="38100" dir="2700000" algn="tl">
                    <a:srgbClr val="000000">
                      <a:alpha val="43137"/>
                    </a:srgbClr>
                  </a:outerShdw>
                </a:effectLst>
              </a:rPr>
              <a:t>pierwszych </a:t>
            </a:r>
            <a:r>
              <a:rPr lang="pl-PL" smtClean="0">
                <a:effectLst>
                  <a:outerShdw blurRad="38100" dist="38100" dir="2700000" algn="tl">
                    <a:srgbClr val="000000">
                      <a:alpha val="43137"/>
                    </a:srgbClr>
                  </a:outerShdw>
                </a:effectLst>
              </a:rPr>
              <a:t>– pożyteczność </a:t>
            </a:r>
            <a:r>
              <a:rPr lang="pl-PL" dirty="0" smtClean="0">
                <a:effectLst>
                  <a:outerShdw blurRad="38100" dist="38100" dir="2700000" algn="tl">
                    <a:srgbClr val="000000">
                      <a:alpha val="43137"/>
                    </a:srgbClr>
                  </a:outerShdw>
                </a:effectLst>
              </a:rPr>
              <a:t>programowania</a:t>
            </a:r>
            <a:endParaRPr lang="pl-PL" dirty="0">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371600" y="1700808"/>
            <a:ext cx="6400800" cy="576064"/>
          </a:xfrm>
        </p:spPr>
        <p:txBody>
          <a:bodyPr>
            <a:normAutofit/>
          </a:bodyPr>
          <a:lstStyle/>
          <a:p>
            <a:r>
              <a:rPr lang="pl-PL" sz="2000" b="1" i="1" dirty="0">
                <a:effectLst>
                  <a:outerShdw blurRad="38100" dist="38100" dir="2700000" algn="tl">
                    <a:srgbClr val="000000">
                      <a:alpha val="43137"/>
                    </a:srgbClr>
                  </a:outerShdw>
                </a:effectLst>
              </a:rPr>
              <a:t>Człowiek i nauka… W poszukiwaniu bliskości </a:t>
            </a:r>
            <a:r>
              <a:rPr lang="pl-PL" sz="2000" b="1" i="1" dirty="0" smtClean="0">
                <a:effectLst>
                  <a:outerShdw blurRad="38100" dist="38100" dir="2700000" algn="tl">
                    <a:srgbClr val="000000">
                      <a:alpha val="43137"/>
                    </a:srgbClr>
                  </a:outerShdw>
                </a:effectLst>
              </a:rPr>
              <a:t>wiedzy</a:t>
            </a:r>
            <a:endParaRPr lang="pl-PL" sz="2000" dirty="0">
              <a:effectLst>
                <a:outerShdw blurRad="38100" dist="38100" dir="2700000" algn="tl">
                  <a:srgbClr val="000000">
                    <a:alpha val="43137"/>
                  </a:srgbClr>
                </a:outerShdw>
              </a:effectLst>
            </a:endParaRPr>
          </a:p>
        </p:txBody>
      </p:sp>
      <p:sp>
        <p:nvSpPr>
          <p:cNvPr id="6" name="pole tekstowe 5"/>
          <p:cNvSpPr txBox="1"/>
          <p:nvPr/>
        </p:nvSpPr>
        <p:spPr>
          <a:xfrm rot="21076280">
            <a:off x="452252" y="6071159"/>
            <a:ext cx="288032" cy="769441"/>
          </a:xfrm>
          <a:prstGeom prst="rect">
            <a:avLst/>
          </a:prstGeom>
          <a:noFill/>
        </p:spPr>
        <p:txBody>
          <a:bodyPr wrap="square" rtlCol="0">
            <a:spAutoFit/>
          </a:bodyPr>
          <a:lstStyle/>
          <a:p>
            <a:r>
              <a:rPr lang="pl-PL" sz="4400" dirty="0" smtClean="0">
                <a:solidFill>
                  <a:srgbClr val="D60093"/>
                </a:solidFill>
                <a:latin typeface="Pipeline" pitchFamily="2" charset="0"/>
              </a:rPr>
              <a:t>2</a:t>
            </a:r>
            <a:endParaRPr lang="pl-PL" sz="4400" dirty="0">
              <a:solidFill>
                <a:srgbClr val="D60093"/>
              </a:solidFill>
              <a:latin typeface="Pipeline" pitchFamily="2" charset="0"/>
            </a:endParaRPr>
          </a:p>
        </p:txBody>
      </p:sp>
      <p:sp>
        <p:nvSpPr>
          <p:cNvPr id="7" name="pole tekstowe 6"/>
          <p:cNvSpPr txBox="1"/>
          <p:nvPr/>
        </p:nvSpPr>
        <p:spPr>
          <a:xfrm rot="4244452">
            <a:off x="1907704" y="5384250"/>
            <a:ext cx="288032" cy="923330"/>
          </a:xfrm>
          <a:prstGeom prst="rect">
            <a:avLst/>
          </a:prstGeom>
          <a:noFill/>
        </p:spPr>
        <p:txBody>
          <a:bodyPr wrap="square" rtlCol="0">
            <a:spAutoFit/>
          </a:bodyPr>
          <a:lstStyle/>
          <a:p>
            <a:r>
              <a:rPr lang="pl-PL" sz="5400" dirty="0" smtClean="0">
                <a:solidFill>
                  <a:srgbClr val="CC3300"/>
                </a:solidFill>
                <a:latin typeface="Browallia New" pitchFamily="34" charset="-34"/>
                <a:cs typeface="Browallia New" pitchFamily="34" charset="-34"/>
              </a:rPr>
              <a:t>3</a:t>
            </a:r>
            <a:endParaRPr lang="pl-PL" sz="5400" dirty="0">
              <a:solidFill>
                <a:srgbClr val="CC3300"/>
              </a:solidFill>
              <a:latin typeface="Browallia New" pitchFamily="34" charset="-34"/>
              <a:cs typeface="Browallia New" pitchFamily="34" charset="-34"/>
            </a:endParaRPr>
          </a:p>
        </p:txBody>
      </p:sp>
      <p:sp>
        <p:nvSpPr>
          <p:cNvPr id="8" name="pole tekstowe 7"/>
          <p:cNvSpPr txBox="1"/>
          <p:nvPr/>
        </p:nvSpPr>
        <p:spPr>
          <a:xfrm rot="18007327">
            <a:off x="7236296" y="5553527"/>
            <a:ext cx="288032" cy="584775"/>
          </a:xfrm>
          <a:prstGeom prst="rect">
            <a:avLst/>
          </a:prstGeom>
          <a:noFill/>
        </p:spPr>
        <p:txBody>
          <a:bodyPr wrap="square" rtlCol="0">
            <a:spAutoFit/>
          </a:bodyPr>
          <a:lstStyle/>
          <a:p>
            <a:r>
              <a:rPr lang="pl-PL" sz="3200" dirty="0" smtClean="0">
                <a:solidFill>
                  <a:srgbClr val="FF6699"/>
                </a:solidFill>
                <a:latin typeface="Year supply of fairy cakes" pitchFamily="2" charset="0"/>
              </a:rPr>
              <a:t>7</a:t>
            </a:r>
            <a:endParaRPr lang="pl-PL" sz="3200" dirty="0">
              <a:solidFill>
                <a:srgbClr val="FF6699"/>
              </a:solidFill>
              <a:latin typeface="Year supply of fairy cakes" pitchFamily="2" charset="0"/>
            </a:endParaRPr>
          </a:p>
        </p:txBody>
      </p:sp>
      <p:sp>
        <p:nvSpPr>
          <p:cNvPr id="9" name="pole tekstowe 8"/>
          <p:cNvSpPr txBox="1"/>
          <p:nvPr/>
        </p:nvSpPr>
        <p:spPr>
          <a:xfrm rot="1018980">
            <a:off x="4238952" y="5509937"/>
            <a:ext cx="1235842" cy="584775"/>
          </a:xfrm>
          <a:prstGeom prst="rect">
            <a:avLst/>
          </a:prstGeom>
          <a:noFill/>
        </p:spPr>
        <p:txBody>
          <a:bodyPr wrap="square" rtlCol="0">
            <a:spAutoFit/>
          </a:bodyPr>
          <a:lstStyle/>
          <a:p>
            <a:r>
              <a:rPr lang="pl-PL" sz="3200" dirty="0" smtClean="0">
                <a:solidFill>
                  <a:srgbClr val="FFFF99"/>
                </a:solidFill>
                <a:latin typeface="Snowdrift" pitchFamily="82" charset="0"/>
              </a:rPr>
              <a:t>101</a:t>
            </a:r>
            <a:endParaRPr lang="pl-PL" sz="3200" dirty="0">
              <a:solidFill>
                <a:srgbClr val="FFFF99"/>
              </a:solidFill>
              <a:latin typeface="Snowdrift" pitchFamily="82" charset="0"/>
            </a:endParaRPr>
          </a:p>
        </p:txBody>
      </p:sp>
      <p:sp>
        <p:nvSpPr>
          <p:cNvPr id="10" name="pole tekstowe 9"/>
          <p:cNvSpPr txBox="1"/>
          <p:nvPr/>
        </p:nvSpPr>
        <p:spPr>
          <a:xfrm rot="19160958">
            <a:off x="2806843" y="5666274"/>
            <a:ext cx="642558" cy="584775"/>
          </a:xfrm>
          <a:prstGeom prst="rect">
            <a:avLst/>
          </a:prstGeom>
          <a:noFill/>
        </p:spPr>
        <p:txBody>
          <a:bodyPr wrap="square" rtlCol="0">
            <a:spAutoFit/>
          </a:bodyPr>
          <a:lstStyle/>
          <a:p>
            <a:r>
              <a:rPr lang="pl-PL" sz="3200" dirty="0" smtClean="0">
                <a:solidFill>
                  <a:srgbClr val="FF6600"/>
                </a:solidFill>
              </a:rPr>
              <a:t>31</a:t>
            </a:r>
            <a:endParaRPr lang="pl-PL" sz="3200" dirty="0">
              <a:solidFill>
                <a:srgbClr val="FF6600"/>
              </a:solidFill>
            </a:endParaRPr>
          </a:p>
        </p:txBody>
      </p:sp>
      <p:sp>
        <p:nvSpPr>
          <p:cNvPr id="11" name="pole tekstowe 10"/>
          <p:cNvSpPr txBox="1"/>
          <p:nvPr/>
        </p:nvSpPr>
        <p:spPr>
          <a:xfrm rot="19012092">
            <a:off x="5844772" y="5557402"/>
            <a:ext cx="1137070" cy="584775"/>
          </a:xfrm>
          <a:prstGeom prst="rect">
            <a:avLst/>
          </a:prstGeom>
          <a:noFill/>
        </p:spPr>
        <p:txBody>
          <a:bodyPr wrap="square" rtlCol="0">
            <a:spAutoFit/>
          </a:bodyPr>
          <a:lstStyle/>
          <a:p>
            <a:r>
              <a:rPr lang="pl-PL" sz="3200" dirty="0" smtClean="0">
                <a:solidFill>
                  <a:srgbClr val="99FF99"/>
                </a:solidFill>
              </a:rPr>
              <a:t>271</a:t>
            </a:r>
            <a:endParaRPr lang="pl-PL" sz="3200" dirty="0">
              <a:solidFill>
                <a:srgbClr val="99FF99"/>
              </a:solidFill>
            </a:endParaRPr>
          </a:p>
        </p:txBody>
      </p:sp>
      <p:sp>
        <p:nvSpPr>
          <p:cNvPr id="12" name="pole tekstowe 11"/>
          <p:cNvSpPr txBox="1"/>
          <p:nvPr/>
        </p:nvSpPr>
        <p:spPr>
          <a:xfrm rot="18709839">
            <a:off x="4714580" y="5587380"/>
            <a:ext cx="1196314" cy="584775"/>
          </a:xfrm>
          <a:prstGeom prst="rect">
            <a:avLst/>
          </a:prstGeom>
          <a:noFill/>
        </p:spPr>
        <p:txBody>
          <a:bodyPr wrap="square" rtlCol="0">
            <a:spAutoFit/>
          </a:bodyPr>
          <a:lstStyle/>
          <a:p>
            <a:r>
              <a:rPr lang="pl-PL" sz="3200" dirty="0" smtClean="0">
                <a:solidFill>
                  <a:schemeClr val="accent3">
                    <a:lumMod val="50000"/>
                  </a:schemeClr>
                </a:solidFill>
                <a:latin typeface="Vivienne" pitchFamily="2" charset="0"/>
              </a:rPr>
              <a:t>11</a:t>
            </a:r>
            <a:endParaRPr lang="pl-PL" sz="3200" dirty="0">
              <a:solidFill>
                <a:schemeClr val="accent3">
                  <a:lumMod val="50000"/>
                </a:schemeClr>
              </a:solidFill>
              <a:latin typeface="Vivienne" pitchFamily="2" charset="0"/>
            </a:endParaRPr>
          </a:p>
        </p:txBody>
      </p:sp>
      <p:sp>
        <p:nvSpPr>
          <p:cNvPr id="13" name="pole tekstowe 12"/>
          <p:cNvSpPr txBox="1"/>
          <p:nvPr/>
        </p:nvSpPr>
        <p:spPr>
          <a:xfrm rot="2208750">
            <a:off x="7897907" y="5747381"/>
            <a:ext cx="288032" cy="1015663"/>
          </a:xfrm>
          <a:prstGeom prst="rect">
            <a:avLst/>
          </a:prstGeom>
          <a:noFill/>
        </p:spPr>
        <p:txBody>
          <a:bodyPr wrap="square" rtlCol="0">
            <a:spAutoFit/>
          </a:bodyPr>
          <a:lstStyle/>
          <a:p>
            <a:r>
              <a:rPr lang="pl-PL" sz="6000" dirty="0" smtClean="0">
                <a:solidFill>
                  <a:schemeClr val="accent3">
                    <a:lumMod val="50000"/>
                  </a:schemeClr>
                </a:solidFill>
                <a:latin typeface="EFN Tower" pitchFamily="2" charset="0"/>
                <a:cs typeface="EFN Tower" pitchFamily="2" charset="0"/>
              </a:rPr>
              <a:t>5</a:t>
            </a:r>
            <a:endParaRPr lang="pl-PL" sz="6000" dirty="0">
              <a:solidFill>
                <a:schemeClr val="accent3">
                  <a:lumMod val="50000"/>
                </a:schemeClr>
              </a:solidFill>
              <a:latin typeface="EFN Tower" pitchFamily="2" charset="0"/>
              <a:cs typeface="EFN Tower" pitchFamily="2" charset="0"/>
            </a:endParaRPr>
          </a:p>
        </p:txBody>
      </p:sp>
      <p:sp>
        <p:nvSpPr>
          <p:cNvPr id="14" name="pole tekstowe 13"/>
          <p:cNvSpPr txBox="1"/>
          <p:nvPr/>
        </p:nvSpPr>
        <p:spPr>
          <a:xfrm rot="1359548">
            <a:off x="3400258" y="5970807"/>
            <a:ext cx="786192" cy="584775"/>
          </a:xfrm>
          <a:prstGeom prst="rect">
            <a:avLst/>
          </a:prstGeom>
          <a:noFill/>
        </p:spPr>
        <p:txBody>
          <a:bodyPr wrap="square" rtlCol="0">
            <a:spAutoFit/>
          </a:bodyPr>
          <a:lstStyle/>
          <a:p>
            <a:r>
              <a:rPr lang="pl-PL" sz="3200" dirty="0" smtClean="0">
                <a:solidFill>
                  <a:schemeClr val="accent1">
                    <a:lumMod val="50000"/>
                  </a:schemeClr>
                </a:solidFill>
                <a:latin typeface="ZurichCalligraphic" pitchFamily="2" charset="0"/>
              </a:rPr>
              <a:t>19</a:t>
            </a:r>
            <a:endParaRPr lang="pl-PL" sz="3200" dirty="0">
              <a:solidFill>
                <a:schemeClr val="accent1">
                  <a:lumMod val="50000"/>
                </a:schemeClr>
              </a:solidFill>
              <a:latin typeface="ZurichCalligraphic" pitchFamily="2" charset="0"/>
            </a:endParaRPr>
          </a:p>
        </p:txBody>
      </p:sp>
      <p:sp>
        <p:nvSpPr>
          <p:cNvPr id="15" name="pole tekstowe 14"/>
          <p:cNvSpPr txBox="1"/>
          <p:nvPr/>
        </p:nvSpPr>
        <p:spPr>
          <a:xfrm rot="19012092">
            <a:off x="827923" y="5271767"/>
            <a:ext cx="1365834" cy="584775"/>
          </a:xfrm>
          <a:prstGeom prst="rect">
            <a:avLst/>
          </a:prstGeom>
          <a:noFill/>
        </p:spPr>
        <p:txBody>
          <a:bodyPr wrap="square" rtlCol="0">
            <a:spAutoFit/>
          </a:bodyPr>
          <a:lstStyle/>
          <a:p>
            <a:r>
              <a:rPr lang="pl-PL" sz="3200" dirty="0" smtClean="0">
                <a:solidFill>
                  <a:srgbClr val="669900"/>
                </a:solidFill>
                <a:latin typeface="EFN Harfa" pitchFamily="2" charset="0"/>
                <a:cs typeface="EFN Harfa" pitchFamily="2" charset="0"/>
              </a:rPr>
              <a:t>997</a:t>
            </a:r>
            <a:endParaRPr lang="pl-PL" sz="3200" dirty="0">
              <a:solidFill>
                <a:srgbClr val="669900"/>
              </a:solidFill>
              <a:latin typeface="EFN Harfa" pitchFamily="2" charset="0"/>
              <a:cs typeface="EFN Harfa" pitchFamily="2" charset="0"/>
            </a:endParaRPr>
          </a:p>
        </p:txBody>
      </p:sp>
      <p:sp>
        <p:nvSpPr>
          <p:cNvPr id="16" name="Podtytuł 2"/>
          <p:cNvSpPr txBox="1">
            <a:spLocks/>
          </p:cNvSpPr>
          <p:nvPr/>
        </p:nvSpPr>
        <p:spPr>
          <a:xfrm>
            <a:off x="1331640" y="3573016"/>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l-PL" sz="3200" b="0" i="0" u="none" strike="noStrike" kern="1200" cap="none" spc="0" normalizeH="0" baseline="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Michał</a:t>
            </a:r>
            <a:r>
              <a:rPr kumimoji="0" lang="pl-PL" sz="3200" b="0" i="0" u="none" strike="noStrike" kern="1200" cap="none" spc="0" normalizeH="0" noProof="0" dirty="0" smtClean="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rPr>
              <a:t> Kuźmiński</a:t>
            </a:r>
            <a:endParaRPr kumimoji="0" lang="pl-PL" sz="3200" b="0" i="0" u="none" strike="noStrike" kern="1200" cap="none" spc="0" normalizeH="0" baseline="0" noProof="0" dirty="0">
              <a:ln>
                <a:noFill/>
              </a:ln>
              <a:solidFill>
                <a:schemeClr val="tx1">
                  <a:tint val="75000"/>
                </a:schemeClr>
              </a:solidFill>
              <a:effectLst>
                <a:outerShdw blurRad="38100" dist="38100" dir="2700000" algn="tl">
                  <a:srgbClr val="000000">
                    <a:alpha val="43137"/>
                  </a:srgbClr>
                </a:outerShdw>
              </a:effectLst>
              <a:uLnTx/>
              <a:uFillTx/>
              <a:latin typeface="+mn-lt"/>
              <a:ea typeface="+mn-ea"/>
              <a:cs typeface="+mn-cs"/>
            </a:endParaRPr>
          </a:p>
        </p:txBody>
      </p:sp>
      <p:sp>
        <p:nvSpPr>
          <p:cNvPr id="17" name="pole tekstowe 16"/>
          <p:cNvSpPr txBox="1"/>
          <p:nvPr/>
        </p:nvSpPr>
        <p:spPr>
          <a:xfrm rot="18357467">
            <a:off x="3865326" y="6156892"/>
            <a:ext cx="1008112" cy="369332"/>
          </a:xfrm>
          <a:prstGeom prst="rect">
            <a:avLst/>
          </a:prstGeom>
          <a:noFill/>
        </p:spPr>
        <p:txBody>
          <a:bodyPr wrap="square" rtlCol="0">
            <a:spAutoFit/>
          </a:bodyPr>
          <a:lstStyle/>
          <a:p>
            <a:r>
              <a:rPr lang="pl-PL" dirty="0" smtClean="0">
                <a:solidFill>
                  <a:srgbClr val="3366FF"/>
                </a:solidFill>
                <a:latin typeface="Alien Encounters" pitchFamily="2" charset="0"/>
              </a:rPr>
              <a:t>103</a:t>
            </a:r>
            <a:endParaRPr lang="pl-PL" dirty="0">
              <a:solidFill>
                <a:srgbClr val="3366FF"/>
              </a:solidFill>
              <a:latin typeface="Alien Encounters" pitchFamily="2" charset="0"/>
            </a:endParaRPr>
          </a:p>
        </p:txBody>
      </p:sp>
      <p:sp>
        <p:nvSpPr>
          <p:cNvPr id="18" name="pole tekstowe 17"/>
          <p:cNvSpPr txBox="1"/>
          <p:nvPr/>
        </p:nvSpPr>
        <p:spPr>
          <a:xfrm rot="2649880">
            <a:off x="2212451" y="6101007"/>
            <a:ext cx="792088" cy="369332"/>
          </a:xfrm>
          <a:prstGeom prst="rect">
            <a:avLst/>
          </a:prstGeom>
          <a:noFill/>
        </p:spPr>
        <p:txBody>
          <a:bodyPr wrap="square" rtlCol="0">
            <a:spAutoFit/>
          </a:bodyPr>
          <a:lstStyle/>
          <a:p>
            <a:r>
              <a:rPr lang="pl-PL" dirty="0" smtClean="0">
                <a:solidFill>
                  <a:srgbClr val="FF00FF"/>
                </a:solidFill>
                <a:latin typeface="EFN Zepsuta Maszyna" pitchFamily="2" charset="-18"/>
                <a:cs typeface="EFN Zepsuta Maszyna" pitchFamily="2" charset="-18"/>
              </a:rPr>
              <a:t>61</a:t>
            </a:r>
            <a:endParaRPr lang="pl-PL" dirty="0">
              <a:solidFill>
                <a:srgbClr val="FF00FF"/>
              </a:solidFill>
              <a:latin typeface="EFN Zepsuta Maszyna" pitchFamily="2" charset="-18"/>
              <a:cs typeface="EFN Zepsuta Maszyna" pitchFamily="2" charset="-18"/>
            </a:endParaRPr>
          </a:p>
        </p:txBody>
      </p:sp>
      <p:sp>
        <p:nvSpPr>
          <p:cNvPr id="19" name="pole tekstowe 18"/>
          <p:cNvSpPr txBox="1"/>
          <p:nvPr/>
        </p:nvSpPr>
        <p:spPr>
          <a:xfrm rot="19094203">
            <a:off x="5080122" y="6223843"/>
            <a:ext cx="936104" cy="369332"/>
          </a:xfrm>
          <a:prstGeom prst="rect">
            <a:avLst/>
          </a:prstGeom>
          <a:noFill/>
        </p:spPr>
        <p:txBody>
          <a:bodyPr wrap="square" rtlCol="0">
            <a:spAutoFit/>
          </a:bodyPr>
          <a:lstStyle/>
          <a:p>
            <a:r>
              <a:rPr lang="pl-PL" dirty="0" smtClean="0">
                <a:solidFill>
                  <a:srgbClr val="9999FF"/>
                </a:solidFill>
                <a:latin typeface="EFN Oliwier 3D" pitchFamily="2" charset="0"/>
                <a:cs typeface="EFN Oliwier 3D" pitchFamily="2" charset="0"/>
              </a:rPr>
              <a:t>557</a:t>
            </a:r>
            <a:endParaRPr lang="pl-PL" dirty="0">
              <a:solidFill>
                <a:srgbClr val="9999FF"/>
              </a:solidFill>
              <a:latin typeface="EFN Oliwier 3D" pitchFamily="2" charset="0"/>
              <a:cs typeface="EFN Oliwier 3D" pitchFamily="2" charset="0"/>
            </a:endParaRPr>
          </a:p>
        </p:txBody>
      </p:sp>
      <p:sp>
        <p:nvSpPr>
          <p:cNvPr id="20" name="pole tekstowe 19"/>
          <p:cNvSpPr txBox="1"/>
          <p:nvPr/>
        </p:nvSpPr>
        <p:spPr>
          <a:xfrm rot="20472385">
            <a:off x="8284704" y="5263337"/>
            <a:ext cx="720080" cy="369332"/>
          </a:xfrm>
          <a:prstGeom prst="rect">
            <a:avLst/>
          </a:prstGeom>
          <a:noFill/>
        </p:spPr>
        <p:txBody>
          <a:bodyPr wrap="square" rtlCol="0">
            <a:spAutoFit/>
          </a:bodyPr>
          <a:lstStyle/>
          <a:p>
            <a:r>
              <a:rPr lang="pl-PL" dirty="0" smtClean="0">
                <a:solidFill>
                  <a:srgbClr val="FF7C80"/>
                </a:solidFill>
                <a:latin typeface="EFN Poster Gradient" pitchFamily="2" charset="0"/>
                <a:cs typeface="EFN Poster Gradient" pitchFamily="2" charset="0"/>
              </a:rPr>
              <a:t>883</a:t>
            </a:r>
            <a:endParaRPr lang="pl-PL" dirty="0">
              <a:solidFill>
                <a:srgbClr val="FF7C80"/>
              </a:solidFill>
              <a:latin typeface="EFN Poster Gradient" pitchFamily="2" charset="0"/>
              <a:cs typeface="EFN Poster Gradient" pitchFamily="2" charset="0"/>
            </a:endParaRPr>
          </a:p>
        </p:txBody>
      </p:sp>
      <p:sp>
        <p:nvSpPr>
          <p:cNvPr id="21" name="pole tekstowe 20"/>
          <p:cNvSpPr txBox="1"/>
          <p:nvPr/>
        </p:nvSpPr>
        <p:spPr>
          <a:xfrm rot="746774">
            <a:off x="6618715" y="6174312"/>
            <a:ext cx="792088" cy="369332"/>
          </a:xfrm>
          <a:prstGeom prst="rect">
            <a:avLst/>
          </a:prstGeom>
          <a:noFill/>
        </p:spPr>
        <p:txBody>
          <a:bodyPr wrap="square" rtlCol="0">
            <a:spAutoFit/>
          </a:bodyPr>
          <a:lstStyle/>
          <a:p>
            <a:r>
              <a:rPr lang="pl-PL" dirty="0" smtClean="0">
                <a:solidFill>
                  <a:srgbClr val="666699"/>
                </a:solidFill>
                <a:latin typeface="EFN West East" pitchFamily="2" charset="0"/>
                <a:cs typeface="EFN West East" pitchFamily="2" charset="0"/>
              </a:rPr>
              <a:t>919</a:t>
            </a:r>
            <a:endParaRPr lang="pl-PL" dirty="0">
              <a:solidFill>
                <a:srgbClr val="666699"/>
              </a:solidFill>
              <a:latin typeface="EFN West East" pitchFamily="2" charset="0"/>
              <a:cs typeface="EFN West East" pitchFamily="2" charset="0"/>
            </a:endParaRPr>
          </a:p>
        </p:txBody>
      </p:sp>
      <p:sp>
        <p:nvSpPr>
          <p:cNvPr id="22" name="pole tekstowe 21"/>
          <p:cNvSpPr txBox="1"/>
          <p:nvPr/>
        </p:nvSpPr>
        <p:spPr>
          <a:xfrm rot="983020">
            <a:off x="1366185" y="6207664"/>
            <a:ext cx="864096" cy="369332"/>
          </a:xfrm>
          <a:prstGeom prst="rect">
            <a:avLst/>
          </a:prstGeom>
          <a:noFill/>
        </p:spPr>
        <p:txBody>
          <a:bodyPr wrap="square" rtlCol="0">
            <a:spAutoFit/>
          </a:bodyPr>
          <a:lstStyle/>
          <a:p>
            <a:r>
              <a:rPr lang="pl-PL" dirty="0" smtClean="0">
                <a:solidFill>
                  <a:srgbClr val="99FF99"/>
                </a:solidFill>
                <a:latin typeface="EFN Meksyk" pitchFamily="2" charset="0"/>
                <a:cs typeface="EFN Meksyk" pitchFamily="2" charset="0"/>
              </a:rPr>
              <a:t>907</a:t>
            </a:r>
            <a:endParaRPr lang="pl-PL" dirty="0">
              <a:solidFill>
                <a:srgbClr val="99FF99"/>
              </a:solidFill>
              <a:latin typeface="EFN Meksyk" pitchFamily="2" charset="0"/>
              <a:cs typeface="EFN Meksyk"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52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6">
                                            <p:txEl>
                                              <p:pRg st="0" end="0"/>
                                            </p:txEl>
                                          </p:spTgt>
                                        </p:tgtEl>
                                        <p:attrNameLst>
                                          <p:attrName>style.visibility</p:attrName>
                                        </p:attrNameLst>
                                      </p:cBhvr>
                                      <p:to>
                                        <p:strVal val="visible"/>
                                      </p:to>
                                    </p:set>
                                    <p:animEffect transition="in" filter="fade">
                                      <p:cBhvr>
                                        <p:cTn id="13" dur="1000"/>
                                        <p:tgtEl>
                                          <p:spTgt spid="16">
                                            <p:txEl>
                                              <p:pRg st="0" end="0"/>
                                            </p:txEl>
                                          </p:spTgt>
                                        </p:tgtEl>
                                      </p:cBhvr>
                                    </p:animEffect>
                                    <p:anim calcmode="lin" valueType="num">
                                      <p:cBhvr>
                                        <p:cTn id="14" dur="1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15" dur="1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16" fill="hold">
                            <p:stCondLst>
                              <p:cond delay="7600"/>
                            </p:stCondLst>
                            <p:childTnLst>
                              <p:par>
                                <p:cTn id="17" presetID="38" presetClass="entr" presetSubtype="0" accel="50000" fill="hold" grpId="0" nodeType="after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set>
                                      <p:cBhvr>
                                        <p:cTn id="19" dur="1365" fill="hold">
                                          <p:stCondLst>
                                            <p:cond delay="0"/>
                                          </p:stCondLst>
                                        </p:cTn>
                                        <p:tgtEl>
                                          <p:spTgt spid="6"/>
                                        </p:tgtEl>
                                        <p:attrNameLst>
                                          <p:attrName>style.rotation</p:attrName>
                                        </p:attrNameLst>
                                      </p:cBhvr>
                                      <p:to>
                                        <p:strVal val="-45.0"/>
                                      </p:to>
                                    </p:set>
                                    <p:anim calcmode="lin" valueType="num">
                                      <p:cBhvr>
                                        <p:cTn id="20" dur="1365" fill="hold">
                                          <p:stCondLst>
                                            <p:cond delay="136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1" dur="136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2" dur="468" decel="50000" autoRev="1" fill="hold">
                                          <p:stCondLst>
                                            <p:cond delay="136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3" dur="408" fill="hold">
                                          <p:stCondLst>
                                            <p:cond delay="2592"/>
                                          </p:stCondLst>
                                        </p:cTn>
                                        <p:tgtEl>
                                          <p:spTgt spid="6"/>
                                        </p:tgtEl>
                                        <p:attrNameLst>
                                          <p:attrName>ppt_y</p:attrName>
                                        </p:attrNameLst>
                                      </p:cBhvr>
                                      <p:tavLst>
                                        <p:tav tm="0">
                                          <p:val>
                                            <p:strVal val="#ppt_y-(0.354*#ppt_w-0.172*#ppt_h)"/>
                                          </p:val>
                                        </p:tav>
                                        <p:tav tm="100000">
                                          <p:val>
                                            <p:strVal val="#ppt_y"/>
                                          </p:val>
                                        </p:tav>
                                      </p:tavLst>
                                    </p:anim>
                                  </p:childTnLst>
                                </p:cTn>
                              </p:par>
                              <p:par>
                                <p:cTn id="24" presetID="38" presetClass="entr" presetSubtype="0" accel="50000" fill="hold" grpId="0" nodeType="with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set>
                                      <p:cBhvr>
                                        <p:cTn id="26" dur="1365" fill="hold">
                                          <p:stCondLst>
                                            <p:cond delay="0"/>
                                          </p:stCondLst>
                                        </p:cTn>
                                        <p:tgtEl>
                                          <p:spTgt spid="7"/>
                                        </p:tgtEl>
                                        <p:attrNameLst>
                                          <p:attrName>style.rotation</p:attrName>
                                        </p:attrNameLst>
                                      </p:cBhvr>
                                      <p:to>
                                        <p:strVal val="-45.0"/>
                                      </p:to>
                                    </p:set>
                                    <p:anim calcmode="lin" valueType="num">
                                      <p:cBhvr>
                                        <p:cTn id="27" dur="1365" fill="hold">
                                          <p:stCondLst>
                                            <p:cond delay="136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28" dur="136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29" dur="468" decel="50000" autoRev="1" fill="hold">
                                          <p:stCondLst>
                                            <p:cond delay="136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0" dur="408" fill="hold">
                                          <p:stCondLst>
                                            <p:cond delay="2592"/>
                                          </p:stCondLst>
                                        </p:cTn>
                                        <p:tgtEl>
                                          <p:spTgt spid="7"/>
                                        </p:tgtEl>
                                        <p:attrNameLst>
                                          <p:attrName>ppt_y</p:attrName>
                                        </p:attrNameLst>
                                      </p:cBhvr>
                                      <p:tavLst>
                                        <p:tav tm="0">
                                          <p:val>
                                            <p:strVal val="#ppt_y-(0.354*#ppt_w-0.172*#ppt_h)"/>
                                          </p:val>
                                        </p:tav>
                                        <p:tav tm="100000">
                                          <p:val>
                                            <p:strVal val="#ppt_y"/>
                                          </p:val>
                                        </p:tav>
                                      </p:tavLst>
                                    </p:anim>
                                  </p:childTnLst>
                                </p:cTn>
                              </p:par>
                              <p:par>
                                <p:cTn id="31" presetID="38" presetClass="entr" presetSubtype="0" accel="50000" fill="hold" grpId="0" nodeType="withEffect">
                                  <p:stCondLst>
                                    <p:cond delay="0"/>
                                  </p:stCondLst>
                                  <p:iterate type="lt">
                                    <p:tmPct val="50000"/>
                                  </p:iterate>
                                  <p:childTnLst>
                                    <p:set>
                                      <p:cBhvr>
                                        <p:cTn id="32" dur="1" fill="hold">
                                          <p:stCondLst>
                                            <p:cond delay="0"/>
                                          </p:stCondLst>
                                        </p:cTn>
                                        <p:tgtEl>
                                          <p:spTgt spid="8"/>
                                        </p:tgtEl>
                                        <p:attrNameLst>
                                          <p:attrName>style.visibility</p:attrName>
                                        </p:attrNameLst>
                                      </p:cBhvr>
                                      <p:to>
                                        <p:strVal val="visible"/>
                                      </p:to>
                                    </p:set>
                                    <p:set>
                                      <p:cBhvr>
                                        <p:cTn id="33" dur="1365" fill="hold">
                                          <p:stCondLst>
                                            <p:cond delay="0"/>
                                          </p:stCondLst>
                                        </p:cTn>
                                        <p:tgtEl>
                                          <p:spTgt spid="8"/>
                                        </p:tgtEl>
                                        <p:attrNameLst>
                                          <p:attrName>style.rotation</p:attrName>
                                        </p:attrNameLst>
                                      </p:cBhvr>
                                      <p:to>
                                        <p:strVal val="-45.0"/>
                                      </p:to>
                                    </p:set>
                                    <p:anim calcmode="lin" valueType="num">
                                      <p:cBhvr>
                                        <p:cTn id="34" dur="1365" fill="hold">
                                          <p:stCondLst>
                                            <p:cond delay="136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5" dur="136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6" dur="468" decel="50000" autoRev="1" fill="hold">
                                          <p:stCondLst>
                                            <p:cond delay="136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37" dur="408" fill="hold">
                                          <p:stCondLst>
                                            <p:cond delay="2592"/>
                                          </p:stCondLst>
                                        </p:cTn>
                                        <p:tgtEl>
                                          <p:spTgt spid="8"/>
                                        </p:tgtEl>
                                        <p:attrNameLst>
                                          <p:attrName>ppt_y</p:attrName>
                                        </p:attrNameLst>
                                      </p:cBhvr>
                                      <p:tavLst>
                                        <p:tav tm="0">
                                          <p:val>
                                            <p:strVal val="#ppt_y-(0.354*#ppt_w-0.172*#ppt_h)"/>
                                          </p:val>
                                        </p:tav>
                                        <p:tav tm="100000">
                                          <p:val>
                                            <p:strVal val="#ppt_y"/>
                                          </p:val>
                                        </p:tav>
                                      </p:tavLst>
                                    </p:anim>
                                  </p:childTnLst>
                                </p:cTn>
                              </p:par>
                              <p:par>
                                <p:cTn id="38" presetID="38" presetClass="entr" presetSubtype="0" accel="50000" fill="hold" grpId="0" nodeType="withEffect">
                                  <p:stCondLst>
                                    <p:cond delay="0"/>
                                  </p:stCondLst>
                                  <p:iterate type="lt">
                                    <p:tmPct val="50000"/>
                                  </p:iterate>
                                  <p:childTnLst>
                                    <p:set>
                                      <p:cBhvr>
                                        <p:cTn id="39" dur="1" fill="hold">
                                          <p:stCondLst>
                                            <p:cond delay="0"/>
                                          </p:stCondLst>
                                        </p:cTn>
                                        <p:tgtEl>
                                          <p:spTgt spid="9"/>
                                        </p:tgtEl>
                                        <p:attrNameLst>
                                          <p:attrName>style.visibility</p:attrName>
                                        </p:attrNameLst>
                                      </p:cBhvr>
                                      <p:to>
                                        <p:strVal val="visible"/>
                                      </p:to>
                                    </p:set>
                                    <p:set>
                                      <p:cBhvr>
                                        <p:cTn id="40" dur="1365" fill="hold">
                                          <p:stCondLst>
                                            <p:cond delay="0"/>
                                          </p:stCondLst>
                                        </p:cTn>
                                        <p:tgtEl>
                                          <p:spTgt spid="9"/>
                                        </p:tgtEl>
                                        <p:attrNameLst>
                                          <p:attrName>style.rotation</p:attrName>
                                        </p:attrNameLst>
                                      </p:cBhvr>
                                      <p:to>
                                        <p:strVal val="-45.0"/>
                                      </p:to>
                                    </p:set>
                                    <p:anim calcmode="lin" valueType="num">
                                      <p:cBhvr>
                                        <p:cTn id="41" dur="1365" fill="hold">
                                          <p:stCondLst>
                                            <p:cond delay="136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2" dur="136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3" dur="468" decel="50000" autoRev="1" fill="hold">
                                          <p:stCondLst>
                                            <p:cond delay="136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4" dur="408" fill="hold">
                                          <p:stCondLst>
                                            <p:cond delay="2592"/>
                                          </p:stCondLst>
                                        </p:cTn>
                                        <p:tgtEl>
                                          <p:spTgt spid="9"/>
                                        </p:tgtEl>
                                        <p:attrNameLst>
                                          <p:attrName>ppt_y</p:attrName>
                                        </p:attrNameLst>
                                      </p:cBhvr>
                                      <p:tavLst>
                                        <p:tav tm="0">
                                          <p:val>
                                            <p:strVal val="#ppt_y-(0.354*#ppt_w-0.172*#ppt_h)"/>
                                          </p:val>
                                        </p:tav>
                                        <p:tav tm="100000">
                                          <p:val>
                                            <p:strVal val="#ppt_y"/>
                                          </p:val>
                                        </p:tav>
                                      </p:tavLst>
                                    </p:anim>
                                  </p:childTnLst>
                                </p:cTn>
                              </p:par>
                              <p:par>
                                <p:cTn id="45" presetID="38" presetClass="entr" presetSubtype="0" accel="50000" fill="hold" grpId="0" nodeType="withEffect">
                                  <p:stCondLst>
                                    <p:cond delay="0"/>
                                  </p:stCondLst>
                                  <p:iterate type="lt">
                                    <p:tmPct val="50000"/>
                                  </p:iterate>
                                  <p:childTnLst>
                                    <p:set>
                                      <p:cBhvr>
                                        <p:cTn id="46" dur="1" fill="hold">
                                          <p:stCondLst>
                                            <p:cond delay="0"/>
                                          </p:stCondLst>
                                        </p:cTn>
                                        <p:tgtEl>
                                          <p:spTgt spid="10"/>
                                        </p:tgtEl>
                                        <p:attrNameLst>
                                          <p:attrName>style.visibility</p:attrName>
                                        </p:attrNameLst>
                                      </p:cBhvr>
                                      <p:to>
                                        <p:strVal val="visible"/>
                                      </p:to>
                                    </p:set>
                                    <p:set>
                                      <p:cBhvr>
                                        <p:cTn id="47" dur="1365" fill="hold">
                                          <p:stCondLst>
                                            <p:cond delay="0"/>
                                          </p:stCondLst>
                                        </p:cTn>
                                        <p:tgtEl>
                                          <p:spTgt spid="10"/>
                                        </p:tgtEl>
                                        <p:attrNameLst>
                                          <p:attrName>style.rotation</p:attrName>
                                        </p:attrNameLst>
                                      </p:cBhvr>
                                      <p:to>
                                        <p:strVal val="-45.0"/>
                                      </p:to>
                                    </p:set>
                                    <p:anim calcmode="lin" valueType="num">
                                      <p:cBhvr>
                                        <p:cTn id="48" dur="1365" fill="hold">
                                          <p:stCondLst>
                                            <p:cond delay="136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49" dur="136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0" dur="468" decel="50000" autoRev="1" fill="hold">
                                          <p:stCondLst>
                                            <p:cond delay="136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1" dur="408" fill="hold">
                                          <p:stCondLst>
                                            <p:cond delay="2592"/>
                                          </p:stCondLst>
                                        </p:cTn>
                                        <p:tgtEl>
                                          <p:spTgt spid="10"/>
                                        </p:tgtEl>
                                        <p:attrNameLst>
                                          <p:attrName>ppt_y</p:attrName>
                                        </p:attrNameLst>
                                      </p:cBhvr>
                                      <p:tavLst>
                                        <p:tav tm="0">
                                          <p:val>
                                            <p:strVal val="#ppt_y-(0.354*#ppt_w-0.172*#ppt_h)"/>
                                          </p:val>
                                        </p:tav>
                                        <p:tav tm="100000">
                                          <p:val>
                                            <p:strVal val="#ppt_y"/>
                                          </p:val>
                                        </p:tav>
                                      </p:tavLst>
                                    </p:anim>
                                  </p:childTnLst>
                                </p:cTn>
                              </p:par>
                              <p:par>
                                <p:cTn id="52" presetID="38" presetClass="entr" presetSubtype="0" accel="50000" fill="hold" grpId="0" nodeType="with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set>
                                      <p:cBhvr>
                                        <p:cTn id="54" dur="1365" fill="hold">
                                          <p:stCondLst>
                                            <p:cond delay="0"/>
                                          </p:stCondLst>
                                        </p:cTn>
                                        <p:tgtEl>
                                          <p:spTgt spid="11"/>
                                        </p:tgtEl>
                                        <p:attrNameLst>
                                          <p:attrName>style.rotation</p:attrName>
                                        </p:attrNameLst>
                                      </p:cBhvr>
                                      <p:to>
                                        <p:strVal val="-45.0"/>
                                      </p:to>
                                    </p:set>
                                    <p:anim calcmode="lin" valueType="num">
                                      <p:cBhvr>
                                        <p:cTn id="55" dur="1365" fill="hold">
                                          <p:stCondLst>
                                            <p:cond delay="136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6" dur="136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7" dur="468" decel="50000" autoRev="1" fill="hold">
                                          <p:stCondLst>
                                            <p:cond delay="136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8" dur="408" fill="hold">
                                          <p:stCondLst>
                                            <p:cond delay="2592"/>
                                          </p:stCondLst>
                                        </p:cTn>
                                        <p:tgtEl>
                                          <p:spTgt spid="11"/>
                                        </p:tgtEl>
                                        <p:attrNameLst>
                                          <p:attrName>ppt_y</p:attrName>
                                        </p:attrNameLst>
                                      </p:cBhvr>
                                      <p:tavLst>
                                        <p:tav tm="0">
                                          <p:val>
                                            <p:strVal val="#ppt_y-(0.354*#ppt_w-0.172*#ppt_h)"/>
                                          </p:val>
                                        </p:tav>
                                        <p:tav tm="100000">
                                          <p:val>
                                            <p:strVal val="#ppt_y"/>
                                          </p:val>
                                        </p:tav>
                                      </p:tavLst>
                                    </p:anim>
                                  </p:childTnLst>
                                </p:cTn>
                              </p:par>
                              <p:par>
                                <p:cTn id="59" presetID="38" presetClass="entr" presetSubtype="0" accel="50000" fill="hold" grpId="0" nodeType="withEffect">
                                  <p:stCondLst>
                                    <p:cond delay="0"/>
                                  </p:stCondLst>
                                  <p:iterate type="lt">
                                    <p:tmPct val="50000"/>
                                  </p:iterate>
                                  <p:childTnLst>
                                    <p:set>
                                      <p:cBhvr>
                                        <p:cTn id="60" dur="1" fill="hold">
                                          <p:stCondLst>
                                            <p:cond delay="0"/>
                                          </p:stCondLst>
                                        </p:cTn>
                                        <p:tgtEl>
                                          <p:spTgt spid="12"/>
                                        </p:tgtEl>
                                        <p:attrNameLst>
                                          <p:attrName>style.visibility</p:attrName>
                                        </p:attrNameLst>
                                      </p:cBhvr>
                                      <p:to>
                                        <p:strVal val="visible"/>
                                      </p:to>
                                    </p:set>
                                    <p:set>
                                      <p:cBhvr>
                                        <p:cTn id="61" dur="1365" fill="hold">
                                          <p:stCondLst>
                                            <p:cond delay="0"/>
                                          </p:stCondLst>
                                        </p:cTn>
                                        <p:tgtEl>
                                          <p:spTgt spid="12"/>
                                        </p:tgtEl>
                                        <p:attrNameLst>
                                          <p:attrName>style.rotation</p:attrName>
                                        </p:attrNameLst>
                                      </p:cBhvr>
                                      <p:to>
                                        <p:strVal val="-45.0"/>
                                      </p:to>
                                    </p:set>
                                    <p:anim calcmode="lin" valueType="num">
                                      <p:cBhvr>
                                        <p:cTn id="62" dur="1365" fill="hold">
                                          <p:stCondLst>
                                            <p:cond delay="136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63" dur="136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64" dur="468" decel="50000" autoRev="1" fill="hold">
                                          <p:stCondLst>
                                            <p:cond delay="136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65" dur="408" fill="hold">
                                          <p:stCondLst>
                                            <p:cond delay="2592"/>
                                          </p:stCondLst>
                                        </p:cTn>
                                        <p:tgtEl>
                                          <p:spTgt spid="12"/>
                                        </p:tgtEl>
                                        <p:attrNameLst>
                                          <p:attrName>ppt_y</p:attrName>
                                        </p:attrNameLst>
                                      </p:cBhvr>
                                      <p:tavLst>
                                        <p:tav tm="0">
                                          <p:val>
                                            <p:strVal val="#ppt_y-(0.354*#ppt_w-0.172*#ppt_h)"/>
                                          </p:val>
                                        </p:tav>
                                        <p:tav tm="100000">
                                          <p:val>
                                            <p:strVal val="#ppt_y"/>
                                          </p:val>
                                        </p:tav>
                                      </p:tavLst>
                                    </p:anim>
                                  </p:childTnLst>
                                </p:cTn>
                              </p:par>
                              <p:par>
                                <p:cTn id="66" presetID="38" presetClass="entr" presetSubtype="0" accel="50000" fill="hold" grpId="0" nodeType="withEffect">
                                  <p:stCondLst>
                                    <p:cond delay="0"/>
                                  </p:stCondLst>
                                  <p:iterate type="lt">
                                    <p:tmPct val="50000"/>
                                  </p:iterate>
                                  <p:childTnLst>
                                    <p:set>
                                      <p:cBhvr>
                                        <p:cTn id="67" dur="1" fill="hold">
                                          <p:stCondLst>
                                            <p:cond delay="0"/>
                                          </p:stCondLst>
                                        </p:cTn>
                                        <p:tgtEl>
                                          <p:spTgt spid="13"/>
                                        </p:tgtEl>
                                        <p:attrNameLst>
                                          <p:attrName>style.visibility</p:attrName>
                                        </p:attrNameLst>
                                      </p:cBhvr>
                                      <p:to>
                                        <p:strVal val="visible"/>
                                      </p:to>
                                    </p:set>
                                    <p:set>
                                      <p:cBhvr>
                                        <p:cTn id="68" dur="1365" fill="hold">
                                          <p:stCondLst>
                                            <p:cond delay="0"/>
                                          </p:stCondLst>
                                        </p:cTn>
                                        <p:tgtEl>
                                          <p:spTgt spid="13"/>
                                        </p:tgtEl>
                                        <p:attrNameLst>
                                          <p:attrName>style.rotation</p:attrName>
                                        </p:attrNameLst>
                                      </p:cBhvr>
                                      <p:to>
                                        <p:strVal val="-45.0"/>
                                      </p:to>
                                    </p:set>
                                    <p:anim calcmode="lin" valueType="num">
                                      <p:cBhvr>
                                        <p:cTn id="69" dur="1365" fill="hold">
                                          <p:stCondLst>
                                            <p:cond delay="136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70" dur="136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71" dur="468" decel="50000" autoRev="1" fill="hold">
                                          <p:stCondLst>
                                            <p:cond delay="136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72" dur="408" fill="hold">
                                          <p:stCondLst>
                                            <p:cond delay="2592"/>
                                          </p:stCondLst>
                                        </p:cTn>
                                        <p:tgtEl>
                                          <p:spTgt spid="13"/>
                                        </p:tgtEl>
                                        <p:attrNameLst>
                                          <p:attrName>ppt_y</p:attrName>
                                        </p:attrNameLst>
                                      </p:cBhvr>
                                      <p:tavLst>
                                        <p:tav tm="0">
                                          <p:val>
                                            <p:strVal val="#ppt_y-(0.354*#ppt_w-0.172*#ppt_h)"/>
                                          </p:val>
                                        </p:tav>
                                        <p:tav tm="100000">
                                          <p:val>
                                            <p:strVal val="#ppt_y"/>
                                          </p:val>
                                        </p:tav>
                                      </p:tavLst>
                                    </p:anim>
                                  </p:childTnLst>
                                </p:cTn>
                              </p:par>
                              <p:par>
                                <p:cTn id="73" presetID="38" presetClass="entr" presetSubtype="0" accel="50000" fill="hold" grpId="0" nodeType="withEffect">
                                  <p:stCondLst>
                                    <p:cond delay="0"/>
                                  </p:stCondLst>
                                  <p:iterate type="lt">
                                    <p:tmPct val="50000"/>
                                  </p:iterate>
                                  <p:childTnLst>
                                    <p:set>
                                      <p:cBhvr>
                                        <p:cTn id="74" dur="1" fill="hold">
                                          <p:stCondLst>
                                            <p:cond delay="0"/>
                                          </p:stCondLst>
                                        </p:cTn>
                                        <p:tgtEl>
                                          <p:spTgt spid="14"/>
                                        </p:tgtEl>
                                        <p:attrNameLst>
                                          <p:attrName>style.visibility</p:attrName>
                                        </p:attrNameLst>
                                      </p:cBhvr>
                                      <p:to>
                                        <p:strVal val="visible"/>
                                      </p:to>
                                    </p:set>
                                    <p:set>
                                      <p:cBhvr>
                                        <p:cTn id="75" dur="1365" fill="hold">
                                          <p:stCondLst>
                                            <p:cond delay="0"/>
                                          </p:stCondLst>
                                        </p:cTn>
                                        <p:tgtEl>
                                          <p:spTgt spid="14"/>
                                        </p:tgtEl>
                                        <p:attrNameLst>
                                          <p:attrName>style.rotation</p:attrName>
                                        </p:attrNameLst>
                                      </p:cBhvr>
                                      <p:to>
                                        <p:strVal val="-45.0"/>
                                      </p:to>
                                    </p:set>
                                    <p:anim calcmode="lin" valueType="num">
                                      <p:cBhvr>
                                        <p:cTn id="76" dur="1365" fill="hold">
                                          <p:stCondLst>
                                            <p:cond delay="136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77" dur="136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78" dur="468" decel="50000" autoRev="1" fill="hold">
                                          <p:stCondLst>
                                            <p:cond delay="136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79" dur="408" fill="hold">
                                          <p:stCondLst>
                                            <p:cond delay="2592"/>
                                          </p:stCondLst>
                                        </p:cTn>
                                        <p:tgtEl>
                                          <p:spTgt spid="14"/>
                                        </p:tgtEl>
                                        <p:attrNameLst>
                                          <p:attrName>ppt_y</p:attrName>
                                        </p:attrNameLst>
                                      </p:cBhvr>
                                      <p:tavLst>
                                        <p:tav tm="0">
                                          <p:val>
                                            <p:strVal val="#ppt_y-(0.354*#ppt_w-0.172*#ppt_h)"/>
                                          </p:val>
                                        </p:tav>
                                        <p:tav tm="100000">
                                          <p:val>
                                            <p:strVal val="#ppt_y"/>
                                          </p:val>
                                        </p:tav>
                                      </p:tavLst>
                                    </p:anim>
                                  </p:childTnLst>
                                </p:cTn>
                              </p:par>
                              <p:par>
                                <p:cTn id="80" presetID="38" presetClass="entr" presetSubtype="0" accel="50000" fill="hold" grpId="0" nodeType="withEffect">
                                  <p:stCondLst>
                                    <p:cond delay="0"/>
                                  </p:stCondLst>
                                  <p:iterate type="lt">
                                    <p:tmPct val="50000"/>
                                  </p:iterate>
                                  <p:childTnLst>
                                    <p:set>
                                      <p:cBhvr>
                                        <p:cTn id="81" dur="1" fill="hold">
                                          <p:stCondLst>
                                            <p:cond delay="0"/>
                                          </p:stCondLst>
                                        </p:cTn>
                                        <p:tgtEl>
                                          <p:spTgt spid="15"/>
                                        </p:tgtEl>
                                        <p:attrNameLst>
                                          <p:attrName>style.visibility</p:attrName>
                                        </p:attrNameLst>
                                      </p:cBhvr>
                                      <p:to>
                                        <p:strVal val="visible"/>
                                      </p:to>
                                    </p:set>
                                    <p:set>
                                      <p:cBhvr>
                                        <p:cTn id="82" dur="1365" fill="hold">
                                          <p:stCondLst>
                                            <p:cond delay="0"/>
                                          </p:stCondLst>
                                        </p:cTn>
                                        <p:tgtEl>
                                          <p:spTgt spid="15"/>
                                        </p:tgtEl>
                                        <p:attrNameLst>
                                          <p:attrName>style.rotation</p:attrName>
                                        </p:attrNameLst>
                                      </p:cBhvr>
                                      <p:to>
                                        <p:strVal val="-45.0"/>
                                      </p:to>
                                    </p:set>
                                    <p:anim calcmode="lin" valueType="num">
                                      <p:cBhvr>
                                        <p:cTn id="83" dur="1365" fill="hold">
                                          <p:stCondLst>
                                            <p:cond delay="136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84" dur="136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85" dur="468" decel="50000" autoRev="1" fill="hold">
                                          <p:stCondLst>
                                            <p:cond delay="136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86" dur="408" fill="hold">
                                          <p:stCondLst>
                                            <p:cond delay="2592"/>
                                          </p:stCondLst>
                                        </p:cTn>
                                        <p:tgtEl>
                                          <p:spTgt spid="15"/>
                                        </p:tgtEl>
                                        <p:attrNameLst>
                                          <p:attrName>ppt_y</p:attrName>
                                        </p:attrNameLst>
                                      </p:cBhvr>
                                      <p:tavLst>
                                        <p:tav tm="0">
                                          <p:val>
                                            <p:strVal val="#ppt_y-(0.354*#ppt_w-0.172*#ppt_h)"/>
                                          </p:val>
                                        </p:tav>
                                        <p:tav tm="100000">
                                          <p:val>
                                            <p:strVal val="#ppt_y"/>
                                          </p:val>
                                        </p:tav>
                                      </p:tavLst>
                                    </p:anim>
                                  </p:childTnLst>
                                </p:cTn>
                              </p:par>
                              <p:par>
                                <p:cTn id="87" presetID="38" presetClass="entr" presetSubtype="0" accel="50000" fill="hold" grpId="0" nodeType="withEffect">
                                  <p:stCondLst>
                                    <p:cond delay="0"/>
                                  </p:stCondLst>
                                  <p:iterate type="lt">
                                    <p:tmPct val="50000"/>
                                  </p:iterate>
                                  <p:childTnLst>
                                    <p:set>
                                      <p:cBhvr>
                                        <p:cTn id="88" dur="1" fill="hold">
                                          <p:stCondLst>
                                            <p:cond delay="0"/>
                                          </p:stCondLst>
                                        </p:cTn>
                                        <p:tgtEl>
                                          <p:spTgt spid="17"/>
                                        </p:tgtEl>
                                        <p:attrNameLst>
                                          <p:attrName>style.visibility</p:attrName>
                                        </p:attrNameLst>
                                      </p:cBhvr>
                                      <p:to>
                                        <p:strVal val="visible"/>
                                      </p:to>
                                    </p:set>
                                    <p:set>
                                      <p:cBhvr>
                                        <p:cTn id="89" dur="455" fill="hold">
                                          <p:stCondLst>
                                            <p:cond delay="0"/>
                                          </p:stCondLst>
                                        </p:cTn>
                                        <p:tgtEl>
                                          <p:spTgt spid="17"/>
                                        </p:tgtEl>
                                        <p:attrNameLst>
                                          <p:attrName>style.rotation</p:attrName>
                                        </p:attrNameLst>
                                      </p:cBhvr>
                                      <p:to>
                                        <p:strVal val="-45.0"/>
                                      </p:to>
                                    </p:set>
                                    <p:anim calcmode="lin" valueType="num">
                                      <p:cBhvr>
                                        <p:cTn id="90"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91"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92"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93"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94" presetID="38" presetClass="entr" presetSubtype="0" accel="50000" fill="hold" grpId="0" nodeType="withEffect">
                                  <p:stCondLst>
                                    <p:cond delay="0"/>
                                  </p:stCondLst>
                                  <p:iterate type="lt">
                                    <p:tmPct val="50000"/>
                                  </p:iterate>
                                  <p:childTnLst>
                                    <p:set>
                                      <p:cBhvr>
                                        <p:cTn id="95" dur="1" fill="hold">
                                          <p:stCondLst>
                                            <p:cond delay="0"/>
                                          </p:stCondLst>
                                        </p:cTn>
                                        <p:tgtEl>
                                          <p:spTgt spid="20"/>
                                        </p:tgtEl>
                                        <p:attrNameLst>
                                          <p:attrName>style.visibility</p:attrName>
                                        </p:attrNameLst>
                                      </p:cBhvr>
                                      <p:to>
                                        <p:strVal val="visible"/>
                                      </p:to>
                                    </p:set>
                                    <p:set>
                                      <p:cBhvr>
                                        <p:cTn id="96" dur="455" fill="hold">
                                          <p:stCondLst>
                                            <p:cond delay="0"/>
                                          </p:stCondLst>
                                        </p:cTn>
                                        <p:tgtEl>
                                          <p:spTgt spid="20"/>
                                        </p:tgtEl>
                                        <p:attrNameLst>
                                          <p:attrName>style.rotation</p:attrName>
                                        </p:attrNameLst>
                                      </p:cBhvr>
                                      <p:to>
                                        <p:strVal val="-45.0"/>
                                      </p:to>
                                    </p:set>
                                    <p:anim calcmode="lin" valueType="num">
                                      <p:cBhvr>
                                        <p:cTn id="97"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8"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99"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00"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par>
                                <p:cTn id="101" presetID="38" presetClass="entr" presetSubtype="0" accel="50000" fill="hold" grpId="0" nodeType="withEffect">
                                  <p:stCondLst>
                                    <p:cond delay="0"/>
                                  </p:stCondLst>
                                  <p:iterate type="lt">
                                    <p:tmPct val="50000"/>
                                  </p:iterate>
                                  <p:childTnLst>
                                    <p:set>
                                      <p:cBhvr>
                                        <p:cTn id="102" dur="1" fill="hold">
                                          <p:stCondLst>
                                            <p:cond delay="0"/>
                                          </p:stCondLst>
                                        </p:cTn>
                                        <p:tgtEl>
                                          <p:spTgt spid="18"/>
                                        </p:tgtEl>
                                        <p:attrNameLst>
                                          <p:attrName>style.visibility</p:attrName>
                                        </p:attrNameLst>
                                      </p:cBhvr>
                                      <p:to>
                                        <p:strVal val="visible"/>
                                      </p:to>
                                    </p:set>
                                    <p:set>
                                      <p:cBhvr>
                                        <p:cTn id="103" dur="455" fill="hold">
                                          <p:stCondLst>
                                            <p:cond delay="0"/>
                                          </p:stCondLst>
                                        </p:cTn>
                                        <p:tgtEl>
                                          <p:spTgt spid="18"/>
                                        </p:tgtEl>
                                        <p:attrNameLst>
                                          <p:attrName>style.rotation</p:attrName>
                                        </p:attrNameLst>
                                      </p:cBhvr>
                                      <p:to>
                                        <p:strVal val="-45.0"/>
                                      </p:to>
                                    </p:set>
                                    <p:anim calcmode="lin" valueType="num">
                                      <p:cBhvr>
                                        <p:cTn id="104"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105"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6"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07"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par>
                                <p:cTn id="108" presetID="38" presetClass="entr" presetSubtype="0" accel="50000" fill="hold" grpId="0" nodeType="withEffect">
                                  <p:stCondLst>
                                    <p:cond delay="0"/>
                                  </p:stCondLst>
                                  <p:iterate type="lt">
                                    <p:tmPct val="50000"/>
                                  </p:iterate>
                                  <p:childTnLst>
                                    <p:set>
                                      <p:cBhvr>
                                        <p:cTn id="109" dur="1" fill="hold">
                                          <p:stCondLst>
                                            <p:cond delay="0"/>
                                          </p:stCondLst>
                                        </p:cTn>
                                        <p:tgtEl>
                                          <p:spTgt spid="22"/>
                                        </p:tgtEl>
                                        <p:attrNameLst>
                                          <p:attrName>style.visibility</p:attrName>
                                        </p:attrNameLst>
                                      </p:cBhvr>
                                      <p:to>
                                        <p:strVal val="visible"/>
                                      </p:to>
                                    </p:set>
                                    <p:set>
                                      <p:cBhvr>
                                        <p:cTn id="110" dur="455" fill="hold">
                                          <p:stCondLst>
                                            <p:cond delay="0"/>
                                          </p:stCondLst>
                                        </p:cTn>
                                        <p:tgtEl>
                                          <p:spTgt spid="22"/>
                                        </p:tgtEl>
                                        <p:attrNameLst>
                                          <p:attrName>style.rotation</p:attrName>
                                        </p:attrNameLst>
                                      </p:cBhvr>
                                      <p:to>
                                        <p:strVal val="-45.0"/>
                                      </p:to>
                                    </p:set>
                                    <p:anim calcmode="lin" valueType="num">
                                      <p:cBhvr>
                                        <p:cTn id="111"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112"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13"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4"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par>
                                <p:cTn id="115" presetID="38" presetClass="entr" presetSubtype="0" accel="50000" fill="hold" grpId="0" nodeType="withEffect">
                                  <p:stCondLst>
                                    <p:cond delay="0"/>
                                  </p:stCondLst>
                                  <p:iterate type="lt">
                                    <p:tmPct val="50000"/>
                                  </p:iterate>
                                  <p:childTnLst>
                                    <p:set>
                                      <p:cBhvr>
                                        <p:cTn id="116" dur="1" fill="hold">
                                          <p:stCondLst>
                                            <p:cond delay="0"/>
                                          </p:stCondLst>
                                        </p:cTn>
                                        <p:tgtEl>
                                          <p:spTgt spid="19"/>
                                        </p:tgtEl>
                                        <p:attrNameLst>
                                          <p:attrName>style.visibility</p:attrName>
                                        </p:attrNameLst>
                                      </p:cBhvr>
                                      <p:to>
                                        <p:strVal val="visible"/>
                                      </p:to>
                                    </p:set>
                                    <p:set>
                                      <p:cBhvr>
                                        <p:cTn id="117" dur="455" fill="hold">
                                          <p:stCondLst>
                                            <p:cond delay="0"/>
                                          </p:stCondLst>
                                        </p:cTn>
                                        <p:tgtEl>
                                          <p:spTgt spid="19"/>
                                        </p:tgtEl>
                                        <p:attrNameLst>
                                          <p:attrName>style.rotation</p:attrName>
                                        </p:attrNameLst>
                                      </p:cBhvr>
                                      <p:to>
                                        <p:strVal val="-45.0"/>
                                      </p:to>
                                    </p:set>
                                    <p:anim calcmode="lin" valueType="num">
                                      <p:cBhvr>
                                        <p:cTn id="118"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119"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120"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121"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par>
                                <p:cTn id="122" presetID="38" presetClass="entr" presetSubtype="0" accel="50000" fill="hold" grpId="0" nodeType="withEffect">
                                  <p:stCondLst>
                                    <p:cond delay="0"/>
                                  </p:stCondLst>
                                  <p:iterate type="lt">
                                    <p:tmPct val="50000"/>
                                  </p:iterate>
                                  <p:childTnLst>
                                    <p:set>
                                      <p:cBhvr>
                                        <p:cTn id="123" dur="1" fill="hold">
                                          <p:stCondLst>
                                            <p:cond delay="0"/>
                                          </p:stCondLst>
                                        </p:cTn>
                                        <p:tgtEl>
                                          <p:spTgt spid="21"/>
                                        </p:tgtEl>
                                        <p:attrNameLst>
                                          <p:attrName>style.visibility</p:attrName>
                                        </p:attrNameLst>
                                      </p:cBhvr>
                                      <p:to>
                                        <p:strVal val="visible"/>
                                      </p:to>
                                    </p:set>
                                    <p:set>
                                      <p:cBhvr>
                                        <p:cTn id="124" dur="455" fill="hold">
                                          <p:stCondLst>
                                            <p:cond delay="0"/>
                                          </p:stCondLst>
                                        </p:cTn>
                                        <p:tgtEl>
                                          <p:spTgt spid="21"/>
                                        </p:tgtEl>
                                        <p:attrNameLst>
                                          <p:attrName>style.rotation</p:attrName>
                                        </p:attrNameLst>
                                      </p:cBhvr>
                                      <p:to>
                                        <p:strVal val="-45.0"/>
                                      </p:to>
                                    </p:set>
                                    <p:anim calcmode="lin" valueType="num">
                                      <p:cBhvr>
                                        <p:cTn id="125"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126"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27"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28"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p:bldP spid="7" grpId="0"/>
      <p:bldP spid="8" grpId="0"/>
      <p:bldP spid="9" grpId="0"/>
      <p:bldP spid="10" grpId="0"/>
      <p:bldP spid="11" grpId="0"/>
      <p:bldP spid="12" grpId="0"/>
      <p:bldP spid="13" grpId="0"/>
      <p:bldP spid="14" grpId="0"/>
      <p:bldP spid="15" grpId="0"/>
      <p:bldP spid="16" grpId="0" build="allAtOnce"/>
      <p:bldP spid="17" grpId="0"/>
      <p:bldP spid="18" grpId="0"/>
      <p:bldP spid="19" grpId="0"/>
      <p:bldP spid="20"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685800" y="2693988"/>
            <a:ext cx="7772400" cy="1470025"/>
          </a:xfrm>
        </p:spPr>
        <p:txBody>
          <a:bodyPr/>
          <a:lstStyle/>
          <a:p>
            <a:r>
              <a:rPr lang="pl-PL" dirty="0" smtClean="0"/>
              <a:t>Dziękuję za uwagę!</a:t>
            </a:r>
            <a:endParaRPr lang="pl-PL" dirty="0"/>
          </a:p>
        </p:txBody>
      </p:sp>
      <p:sp>
        <p:nvSpPr>
          <p:cNvPr id="6" name="pole tekstowe 5"/>
          <p:cNvSpPr txBox="1"/>
          <p:nvPr/>
        </p:nvSpPr>
        <p:spPr>
          <a:xfrm rot="21076280">
            <a:off x="452252" y="6071159"/>
            <a:ext cx="288032" cy="769441"/>
          </a:xfrm>
          <a:prstGeom prst="rect">
            <a:avLst/>
          </a:prstGeom>
          <a:noFill/>
        </p:spPr>
        <p:txBody>
          <a:bodyPr wrap="square" rtlCol="0">
            <a:spAutoFit/>
          </a:bodyPr>
          <a:lstStyle/>
          <a:p>
            <a:r>
              <a:rPr lang="pl-PL" sz="4400" dirty="0" smtClean="0">
                <a:solidFill>
                  <a:srgbClr val="D60093"/>
                </a:solidFill>
                <a:latin typeface="Pipeline" pitchFamily="2" charset="0"/>
              </a:rPr>
              <a:t>2</a:t>
            </a:r>
            <a:endParaRPr lang="pl-PL" sz="4400" dirty="0">
              <a:solidFill>
                <a:srgbClr val="D60093"/>
              </a:solidFill>
              <a:latin typeface="Pipeline" pitchFamily="2" charset="0"/>
            </a:endParaRPr>
          </a:p>
        </p:txBody>
      </p:sp>
      <p:sp>
        <p:nvSpPr>
          <p:cNvPr id="7" name="pole tekstowe 6"/>
          <p:cNvSpPr txBox="1"/>
          <p:nvPr/>
        </p:nvSpPr>
        <p:spPr>
          <a:xfrm rot="4244452">
            <a:off x="1907704" y="5384250"/>
            <a:ext cx="288032" cy="923330"/>
          </a:xfrm>
          <a:prstGeom prst="rect">
            <a:avLst/>
          </a:prstGeom>
          <a:noFill/>
        </p:spPr>
        <p:txBody>
          <a:bodyPr wrap="square" rtlCol="0">
            <a:spAutoFit/>
          </a:bodyPr>
          <a:lstStyle/>
          <a:p>
            <a:r>
              <a:rPr lang="pl-PL" sz="5400" dirty="0" smtClean="0">
                <a:solidFill>
                  <a:srgbClr val="CC3300"/>
                </a:solidFill>
                <a:latin typeface="Browallia New" pitchFamily="34" charset="-34"/>
                <a:cs typeface="Browallia New" pitchFamily="34" charset="-34"/>
              </a:rPr>
              <a:t>3</a:t>
            </a:r>
            <a:endParaRPr lang="pl-PL" sz="5400" dirty="0">
              <a:solidFill>
                <a:srgbClr val="CC3300"/>
              </a:solidFill>
              <a:latin typeface="Browallia New" pitchFamily="34" charset="-34"/>
              <a:cs typeface="Browallia New" pitchFamily="34" charset="-34"/>
            </a:endParaRPr>
          </a:p>
        </p:txBody>
      </p:sp>
      <p:sp>
        <p:nvSpPr>
          <p:cNvPr id="8" name="pole tekstowe 7"/>
          <p:cNvSpPr txBox="1"/>
          <p:nvPr/>
        </p:nvSpPr>
        <p:spPr>
          <a:xfrm rot="18007327">
            <a:off x="7236296" y="5553527"/>
            <a:ext cx="288032" cy="584775"/>
          </a:xfrm>
          <a:prstGeom prst="rect">
            <a:avLst/>
          </a:prstGeom>
          <a:noFill/>
        </p:spPr>
        <p:txBody>
          <a:bodyPr wrap="square" rtlCol="0">
            <a:spAutoFit/>
          </a:bodyPr>
          <a:lstStyle/>
          <a:p>
            <a:r>
              <a:rPr lang="pl-PL" sz="3200" dirty="0" smtClean="0">
                <a:solidFill>
                  <a:srgbClr val="FF6699"/>
                </a:solidFill>
                <a:latin typeface="Year supply of fairy cakes" pitchFamily="2" charset="0"/>
              </a:rPr>
              <a:t>7</a:t>
            </a:r>
            <a:endParaRPr lang="pl-PL" sz="3200" dirty="0">
              <a:solidFill>
                <a:srgbClr val="FF6699"/>
              </a:solidFill>
              <a:latin typeface="Year supply of fairy cakes" pitchFamily="2" charset="0"/>
            </a:endParaRPr>
          </a:p>
        </p:txBody>
      </p:sp>
      <p:sp>
        <p:nvSpPr>
          <p:cNvPr id="9" name="pole tekstowe 8"/>
          <p:cNvSpPr txBox="1"/>
          <p:nvPr/>
        </p:nvSpPr>
        <p:spPr>
          <a:xfrm rot="1018980">
            <a:off x="4238952" y="5509937"/>
            <a:ext cx="1235842" cy="584775"/>
          </a:xfrm>
          <a:prstGeom prst="rect">
            <a:avLst/>
          </a:prstGeom>
          <a:noFill/>
        </p:spPr>
        <p:txBody>
          <a:bodyPr wrap="square" rtlCol="0">
            <a:spAutoFit/>
          </a:bodyPr>
          <a:lstStyle/>
          <a:p>
            <a:r>
              <a:rPr lang="pl-PL" sz="3200" dirty="0" smtClean="0">
                <a:solidFill>
                  <a:srgbClr val="FFFF99"/>
                </a:solidFill>
                <a:latin typeface="Snowdrift" pitchFamily="82" charset="0"/>
              </a:rPr>
              <a:t>101</a:t>
            </a:r>
            <a:endParaRPr lang="pl-PL" sz="3200" dirty="0">
              <a:solidFill>
                <a:srgbClr val="FFFF99"/>
              </a:solidFill>
              <a:latin typeface="Snowdrift" pitchFamily="82" charset="0"/>
            </a:endParaRPr>
          </a:p>
        </p:txBody>
      </p:sp>
      <p:sp>
        <p:nvSpPr>
          <p:cNvPr id="10" name="pole tekstowe 9"/>
          <p:cNvSpPr txBox="1"/>
          <p:nvPr/>
        </p:nvSpPr>
        <p:spPr>
          <a:xfrm rot="19160958">
            <a:off x="2806843" y="5666274"/>
            <a:ext cx="642558" cy="584775"/>
          </a:xfrm>
          <a:prstGeom prst="rect">
            <a:avLst/>
          </a:prstGeom>
          <a:noFill/>
        </p:spPr>
        <p:txBody>
          <a:bodyPr wrap="square" rtlCol="0">
            <a:spAutoFit/>
          </a:bodyPr>
          <a:lstStyle/>
          <a:p>
            <a:r>
              <a:rPr lang="pl-PL" sz="3200" dirty="0" smtClean="0">
                <a:solidFill>
                  <a:srgbClr val="FF6600"/>
                </a:solidFill>
              </a:rPr>
              <a:t>31</a:t>
            </a:r>
            <a:endParaRPr lang="pl-PL" sz="3200" dirty="0">
              <a:solidFill>
                <a:srgbClr val="FF6600"/>
              </a:solidFill>
            </a:endParaRPr>
          </a:p>
        </p:txBody>
      </p:sp>
      <p:sp>
        <p:nvSpPr>
          <p:cNvPr id="11" name="pole tekstowe 10"/>
          <p:cNvSpPr txBox="1"/>
          <p:nvPr/>
        </p:nvSpPr>
        <p:spPr>
          <a:xfrm rot="19012092">
            <a:off x="5844772" y="5557402"/>
            <a:ext cx="1137070" cy="584775"/>
          </a:xfrm>
          <a:prstGeom prst="rect">
            <a:avLst/>
          </a:prstGeom>
          <a:noFill/>
        </p:spPr>
        <p:txBody>
          <a:bodyPr wrap="square" rtlCol="0">
            <a:spAutoFit/>
          </a:bodyPr>
          <a:lstStyle/>
          <a:p>
            <a:r>
              <a:rPr lang="pl-PL" sz="3200" dirty="0" smtClean="0">
                <a:solidFill>
                  <a:srgbClr val="99FF99"/>
                </a:solidFill>
              </a:rPr>
              <a:t>271</a:t>
            </a:r>
            <a:endParaRPr lang="pl-PL" sz="3200" dirty="0">
              <a:solidFill>
                <a:srgbClr val="99FF99"/>
              </a:solidFill>
            </a:endParaRPr>
          </a:p>
        </p:txBody>
      </p:sp>
      <p:sp>
        <p:nvSpPr>
          <p:cNvPr id="12" name="pole tekstowe 11"/>
          <p:cNvSpPr txBox="1"/>
          <p:nvPr/>
        </p:nvSpPr>
        <p:spPr>
          <a:xfrm rot="18709839">
            <a:off x="4714580" y="5587380"/>
            <a:ext cx="1196314" cy="584775"/>
          </a:xfrm>
          <a:prstGeom prst="rect">
            <a:avLst/>
          </a:prstGeom>
          <a:noFill/>
        </p:spPr>
        <p:txBody>
          <a:bodyPr wrap="square" rtlCol="0">
            <a:spAutoFit/>
          </a:bodyPr>
          <a:lstStyle/>
          <a:p>
            <a:r>
              <a:rPr lang="pl-PL" sz="3200" dirty="0" smtClean="0">
                <a:solidFill>
                  <a:schemeClr val="accent3">
                    <a:lumMod val="50000"/>
                  </a:schemeClr>
                </a:solidFill>
                <a:latin typeface="Vivienne" pitchFamily="2" charset="0"/>
              </a:rPr>
              <a:t>11</a:t>
            </a:r>
            <a:endParaRPr lang="pl-PL" sz="3200" dirty="0">
              <a:solidFill>
                <a:schemeClr val="accent3">
                  <a:lumMod val="50000"/>
                </a:schemeClr>
              </a:solidFill>
              <a:latin typeface="Vivienne" pitchFamily="2" charset="0"/>
            </a:endParaRPr>
          </a:p>
        </p:txBody>
      </p:sp>
      <p:sp>
        <p:nvSpPr>
          <p:cNvPr id="13" name="pole tekstowe 12"/>
          <p:cNvSpPr txBox="1"/>
          <p:nvPr/>
        </p:nvSpPr>
        <p:spPr>
          <a:xfrm rot="2208750">
            <a:off x="7897907" y="5747381"/>
            <a:ext cx="288032" cy="1015663"/>
          </a:xfrm>
          <a:prstGeom prst="rect">
            <a:avLst/>
          </a:prstGeom>
          <a:noFill/>
        </p:spPr>
        <p:txBody>
          <a:bodyPr wrap="square" rtlCol="0">
            <a:spAutoFit/>
          </a:bodyPr>
          <a:lstStyle/>
          <a:p>
            <a:r>
              <a:rPr lang="pl-PL" sz="6000" dirty="0" smtClean="0">
                <a:solidFill>
                  <a:schemeClr val="accent3">
                    <a:lumMod val="50000"/>
                  </a:schemeClr>
                </a:solidFill>
                <a:latin typeface="EFN Tower" pitchFamily="2" charset="0"/>
                <a:cs typeface="EFN Tower" pitchFamily="2" charset="0"/>
              </a:rPr>
              <a:t>5</a:t>
            </a:r>
            <a:endParaRPr lang="pl-PL" sz="6000" dirty="0">
              <a:solidFill>
                <a:schemeClr val="accent3">
                  <a:lumMod val="50000"/>
                </a:schemeClr>
              </a:solidFill>
              <a:latin typeface="EFN Tower" pitchFamily="2" charset="0"/>
              <a:cs typeface="EFN Tower" pitchFamily="2" charset="0"/>
            </a:endParaRPr>
          </a:p>
        </p:txBody>
      </p:sp>
      <p:sp>
        <p:nvSpPr>
          <p:cNvPr id="14" name="pole tekstowe 13"/>
          <p:cNvSpPr txBox="1"/>
          <p:nvPr/>
        </p:nvSpPr>
        <p:spPr>
          <a:xfrm rot="1359548">
            <a:off x="3400258" y="5970807"/>
            <a:ext cx="786192" cy="584775"/>
          </a:xfrm>
          <a:prstGeom prst="rect">
            <a:avLst/>
          </a:prstGeom>
          <a:noFill/>
        </p:spPr>
        <p:txBody>
          <a:bodyPr wrap="square" rtlCol="0">
            <a:spAutoFit/>
          </a:bodyPr>
          <a:lstStyle/>
          <a:p>
            <a:r>
              <a:rPr lang="pl-PL" sz="3200" dirty="0" smtClean="0">
                <a:solidFill>
                  <a:schemeClr val="accent1">
                    <a:lumMod val="50000"/>
                  </a:schemeClr>
                </a:solidFill>
                <a:latin typeface="ZurichCalligraphic" pitchFamily="2" charset="0"/>
              </a:rPr>
              <a:t>19</a:t>
            </a:r>
            <a:endParaRPr lang="pl-PL" sz="3200" dirty="0">
              <a:solidFill>
                <a:schemeClr val="accent1">
                  <a:lumMod val="50000"/>
                </a:schemeClr>
              </a:solidFill>
              <a:latin typeface="ZurichCalligraphic" pitchFamily="2" charset="0"/>
            </a:endParaRPr>
          </a:p>
        </p:txBody>
      </p:sp>
      <p:sp>
        <p:nvSpPr>
          <p:cNvPr id="15" name="pole tekstowe 14"/>
          <p:cNvSpPr txBox="1"/>
          <p:nvPr/>
        </p:nvSpPr>
        <p:spPr>
          <a:xfrm rot="19012092">
            <a:off x="827923" y="5271767"/>
            <a:ext cx="1365834" cy="584775"/>
          </a:xfrm>
          <a:prstGeom prst="rect">
            <a:avLst/>
          </a:prstGeom>
          <a:noFill/>
        </p:spPr>
        <p:txBody>
          <a:bodyPr wrap="square" rtlCol="0">
            <a:spAutoFit/>
          </a:bodyPr>
          <a:lstStyle/>
          <a:p>
            <a:r>
              <a:rPr lang="pl-PL" sz="3200" dirty="0" smtClean="0">
                <a:solidFill>
                  <a:srgbClr val="669900"/>
                </a:solidFill>
                <a:latin typeface="EFN Harfa" pitchFamily="2" charset="0"/>
                <a:cs typeface="EFN Harfa" pitchFamily="2" charset="0"/>
              </a:rPr>
              <a:t>997</a:t>
            </a:r>
            <a:endParaRPr lang="pl-PL" sz="3200" dirty="0">
              <a:solidFill>
                <a:srgbClr val="669900"/>
              </a:solidFill>
              <a:latin typeface="EFN Harfa" pitchFamily="2" charset="0"/>
              <a:cs typeface="EFN Harfa" pitchFamily="2" charset="0"/>
            </a:endParaRPr>
          </a:p>
        </p:txBody>
      </p:sp>
      <p:sp>
        <p:nvSpPr>
          <p:cNvPr id="16" name="pole tekstowe 15"/>
          <p:cNvSpPr txBox="1"/>
          <p:nvPr/>
        </p:nvSpPr>
        <p:spPr>
          <a:xfrm rot="18357467">
            <a:off x="3865326" y="6156892"/>
            <a:ext cx="1008112" cy="369332"/>
          </a:xfrm>
          <a:prstGeom prst="rect">
            <a:avLst/>
          </a:prstGeom>
          <a:noFill/>
        </p:spPr>
        <p:txBody>
          <a:bodyPr wrap="square" rtlCol="0">
            <a:spAutoFit/>
          </a:bodyPr>
          <a:lstStyle/>
          <a:p>
            <a:r>
              <a:rPr lang="pl-PL" dirty="0" smtClean="0">
                <a:solidFill>
                  <a:srgbClr val="3366FF"/>
                </a:solidFill>
                <a:latin typeface="Alien Encounters" pitchFamily="2" charset="0"/>
              </a:rPr>
              <a:t>103</a:t>
            </a:r>
            <a:endParaRPr lang="pl-PL" dirty="0">
              <a:solidFill>
                <a:srgbClr val="3366FF"/>
              </a:solidFill>
              <a:latin typeface="Alien Encounters" pitchFamily="2" charset="0"/>
            </a:endParaRPr>
          </a:p>
        </p:txBody>
      </p:sp>
      <p:sp>
        <p:nvSpPr>
          <p:cNvPr id="17" name="pole tekstowe 16"/>
          <p:cNvSpPr txBox="1"/>
          <p:nvPr/>
        </p:nvSpPr>
        <p:spPr>
          <a:xfrm rot="2649880">
            <a:off x="2212451" y="6101007"/>
            <a:ext cx="792088" cy="369332"/>
          </a:xfrm>
          <a:prstGeom prst="rect">
            <a:avLst/>
          </a:prstGeom>
          <a:noFill/>
        </p:spPr>
        <p:txBody>
          <a:bodyPr wrap="square" rtlCol="0">
            <a:spAutoFit/>
          </a:bodyPr>
          <a:lstStyle/>
          <a:p>
            <a:r>
              <a:rPr lang="pl-PL" dirty="0" smtClean="0">
                <a:solidFill>
                  <a:srgbClr val="FF00FF"/>
                </a:solidFill>
                <a:latin typeface="EFN Zepsuta Maszyna" pitchFamily="2" charset="-18"/>
                <a:cs typeface="EFN Zepsuta Maszyna" pitchFamily="2" charset="-18"/>
              </a:rPr>
              <a:t>61</a:t>
            </a:r>
            <a:endParaRPr lang="pl-PL" dirty="0">
              <a:solidFill>
                <a:srgbClr val="FF00FF"/>
              </a:solidFill>
              <a:latin typeface="EFN Zepsuta Maszyna" pitchFamily="2" charset="-18"/>
              <a:cs typeface="EFN Zepsuta Maszyna" pitchFamily="2" charset="-18"/>
            </a:endParaRPr>
          </a:p>
        </p:txBody>
      </p:sp>
      <p:sp>
        <p:nvSpPr>
          <p:cNvPr id="18" name="pole tekstowe 17"/>
          <p:cNvSpPr txBox="1"/>
          <p:nvPr/>
        </p:nvSpPr>
        <p:spPr>
          <a:xfrm rot="19094203">
            <a:off x="5080122" y="6223843"/>
            <a:ext cx="936104" cy="369332"/>
          </a:xfrm>
          <a:prstGeom prst="rect">
            <a:avLst/>
          </a:prstGeom>
          <a:noFill/>
        </p:spPr>
        <p:txBody>
          <a:bodyPr wrap="square" rtlCol="0">
            <a:spAutoFit/>
          </a:bodyPr>
          <a:lstStyle/>
          <a:p>
            <a:r>
              <a:rPr lang="pl-PL" dirty="0" smtClean="0">
                <a:solidFill>
                  <a:srgbClr val="9999FF"/>
                </a:solidFill>
                <a:latin typeface="EFN Oliwier 3D" pitchFamily="2" charset="0"/>
                <a:cs typeface="EFN Oliwier 3D" pitchFamily="2" charset="0"/>
              </a:rPr>
              <a:t>557</a:t>
            </a:r>
            <a:endParaRPr lang="pl-PL" dirty="0">
              <a:solidFill>
                <a:srgbClr val="9999FF"/>
              </a:solidFill>
              <a:latin typeface="EFN Oliwier 3D" pitchFamily="2" charset="0"/>
              <a:cs typeface="EFN Oliwier 3D" pitchFamily="2" charset="0"/>
            </a:endParaRPr>
          </a:p>
        </p:txBody>
      </p:sp>
      <p:sp>
        <p:nvSpPr>
          <p:cNvPr id="19" name="pole tekstowe 18"/>
          <p:cNvSpPr txBox="1"/>
          <p:nvPr/>
        </p:nvSpPr>
        <p:spPr>
          <a:xfrm rot="20472385">
            <a:off x="8284704" y="5263337"/>
            <a:ext cx="720080" cy="369332"/>
          </a:xfrm>
          <a:prstGeom prst="rect">
            <a:avLst/>
          </a:prstGeom>
          <a:noFill/>
        </p:spPr>
        <p:txBody>
          <a:bodyPr wrap="square" rtlCol="0">
            <a:spAutoFit/>
          </a:bodyPr>
          <a:lstStyle/>
          <a:p>
            <a:r>
              <a:rPr lang="pl-PL" dirty="0" smtClean="0">
                <a:solidFill>
                  <a:srgbClr val="FF7C80"/>
                </a:solidFill>
                <a:latin typeface="EFN Poster Gradient" pitchFamily="2" charset="0"/>
                <a:cs typeface="EFN Poster Gradient" pitchFamily="2" charset="0"/>
              </a:rPr>
              <a:t>883</a:t>
            </a:r>
            <a:endParaRPr lang="pl-PL" dirty="0">
              <a:solidFill>
                <a:srgbClr val="FF7C80"/>
              </a:solidFill>
              <a:latin typeface="EFN Poster Gradient" pitchFamily="2" charset="0"/>
              <a:cs typeface="EFN Poster Gradient" pitchFamily="2" charset="0"/>
            </a:endParaRPr>
          </a:p>
        </p:txBody>
      </p:sp>
      <p:sp>
        <p:nvSpPr>
          <p:cNvPr id="20" name="pole tekstowe 19"/>
          <p:cNvSpPr txBox="1"/>
          <p:nvPr/>
        </p:nvSpPr>
        <p:spPr>
          <a:xfrm rot="746774">
            <a:off x="6618715" y="6174312"/>
            <a:ext cx="792088" cy="369332"/>
          </a:xfrm>
          <a:prstGeom prst="rect">
            <a:avLst/>
          </a:prstGeom>
          <a:noFill/>
        </p:spPr>
        <p:txBody>
          <a:bodyPr wrap="square" rtlCol="0">
            <a:spAutoFit/>
          </a:bodyPr>
          <a:lstStyle/>
          <a:p>
            <a:r>
              <a:rPr lang="pl-PL" dirty="0" smtClean="0">
                <a:solidFill>
                  <a:srgbClr val="666699"/>
                </a:solidFill>
                <a:latin typeface="EFN West East" pitchFamily="2" charset="0"/>
                <a:cs typeface="EFN West East" pitchFamily="2" charset="0"/>
              </a:rPr>
              <a:t>919</a:t>
            </a:r>
            <a:endParaRPr lang="pl-PL" dirty="0">
              <a:solidFill>
                <a:srgbClr val="666699"/>
              </a:solidFill>
              <a:latin typeface="EFN West East" pitchFamily="2" charset="0"/>
              <a:cs typeface="EFN West East" pitchFamily="2" charset="0"/>
            </a:endParaRPr>
          </a:p>
        </p:txBody>
      </p:sp>
      <p:sp>
        <p:nvSpPr>
          <p:cNvPr id="21" name="pole tekstowe 20"/>
          <p:cNvSpPr txBox="1"/>
          <p:nvPr/>
        </p:nvSpPr>
        <p:spPr>
          <a:xfrm rot="983020">
            <a:off x="1366185" y="6207664"/>
            <a:ext cx="864096" cy="369332"/>
          </a:xfrm>
          <a:prstGeom prst="rect">
            <a:avLst/>
          </a:prstGeom>
          <a:noFill/>
        </p:spPr>
        <p:txBody>
          <a:bodyPr wrap="square" rtlCol="0">
            <a:spAutoFit/>
          </a:bodyPr>
          <a:lstStyle/>
          <a:p>
            <a:r>
              <a:rPr lang="pl-PL" dirty="0" smtClean="0">
                <a:solidFill>
                  <a:srgbClr val="99FF99"/>
                </a:solidFill>
                <a:latin typeface="EFN Meksyk" pitchFamily="2" charset="0"/>
                <a:cs typeface="EFN Meksyk" pitchFamily="2" charset="0"/>
              </a:rPr>
              <a:t>907</a:t>
            </a:r>
            <a:endParaRPr lang="pl-PL" dirty="0">
              <a:solidFill>
                <a:srgbClr val="99FF99"/>
              </a:solidFill>
              <a:latin typeface="EFN Meksyk" pitchFamily="2" charset="0"/>
              <a:cs typeface="EFN Meksyk"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1365" fill="hold">
                                          <p:stCondLst>
                                            <p:cond delay="0"/>
                                          </p:stCondLst>
                                        </p:cTn>
                                        <p:tgtEl>
                                          <p:spTgt spid="6"/>
                                        </p:tgtEl>
                                        <p:attrNameLst>
                                          <p:attrName>style.rotation</p:attrName>
                                        </p:attrNameLst>
                                      </p:cBhvr>
                                      <p:to>
                                        <p:strVal val="-45.0"/>
                                      </p:to>
                                    </p:set>
                                    <p:anim calcmode="lin" valueType="num">
                                      <p:cBhvr>
                                        <p:cTn id="8" dur="1365" fill="hold">
                                          <p:stCondLst>
                                            <p:cond delay="136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136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468" decel="50000" autoRev="1" fill="hold">
                                          <p:stCondLst>
                                            <p:cond delay="136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408" fill="hold">
                                          <p:stCondLst>
                                            <p:cond delay="2592"/>
                                          </p:stCondLst>
                                        </p:cTn>
                                        <p:tgtEl>
                                          <p:spTgt spid="6"/>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7"/>
                                        </p:tgtEl>
                                        <p:attrNameLst>
                                          <p:attrName>style.visibility</p:attrName>
                                        </p:attrNameLst>
                                      </p:cBhvr>
                                      <p:to>
                                        <p:strVal val="visible"/>
                                      </p:to>
                                    </p:set>
                                    <p:set>
                                      <p:cBhvr>
                                        <p:cTn id="14" dur="1365" fill="hold">
                                          <p:stCondLst>
                                            <p:cond delay="0"/>
                                          </p:stCondLst>
                                        </p:cTn>
                                        <p:tgtEl>
                                          <p:spTgt spid="7"/>
                                        </p:tgtEl>
                                        <p:attrNameLst>
                                          <p:attrName>style.rotation</p:attrName>
                                        </p:attrNameLst>
                                      </p:cBhvr>
                                      <p:to>
                                        <p:strVal val="-45.0"/>
                                      </p:to>
                                    </p:set>
                                    <p:anim calcmode="lin" valueType="num">
                                      <p:cBhvr>
                                        <p:cTn id="15" dur="1365" fill="hold">
                                          <p:stCondLst>
                                            <p:cond delay="136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16" dur="136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17" dur="468" decel="50000" autoRev="1" fill="hold">
                                          <p:stCondLst>
                                            <p:cond delay="136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18" dur="408" fill="hold">
                                          <p:stCondLst>
                                            <p:cond delay="2592"/>
                                          </p:stCondLst>
                                        </p:cTn>
                                        <p:tgtEl>
                                          <p:spTgt spid="7"/>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set>
                                      <p:cBhvr>
                                        <p:cTn id="21" dur="1365" fill="hold">
                                          <p:stCondLst>
                                            <p:cond delay="0"/>
                                          </p:stCondLst>
                                        </p:cTn>
                                        <p:tgtEl>
                                          <p:spTgt spid="8"/>
                                        </p:tgtEl>
                                        <p:attrNameLst>
                                          <p:attrName>style.rotation</p:attrName>
                                        </p:attrNameLst>
                                      </p:cBhvr>
                                      <p:to>
                                        <p:strVal val="-45.0"/>
                                      </p:to>
                                    </p:set>
                                    <p:anim calcmode="lin" valueType="num">
                                      <p:cBhvr>
                                        <p:cTn id="22" dur="1365" fill="hold">
                                          <p:stCondLst>
                                            <p:cond delay="136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3" dur="136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4" dur="468" decel="50000" autoRev="1" fill="hold">
                                          <p:stCondLst>
                                            <p:cond delay="136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5" dur="408" fill="hold">
                                          <p:stCondLst>
                                            <p:cond delay="2592"/>
                                          </p:stCondLst>
                                        </p:cTn>
                                        <p:tgtEl>
                                          <p:spTgt spid="8"/>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9"/>
                                        </p:tgtEl>
                                        <p:attrNameLst>
                                          <p:attrName>style.visibility</p:attrName>
                                        </p:attrNameLst>
                                      </p:cBhvr>
                                      <p:to>
                                        <p:strVal val="visible"/>
                                      </p:to>
                                    </p:set>
                                    <p:set>
                                      <p:cBhvr>
                                        <p:cTn id="28" dur="1365" fill="hold">
                                          <p:stCondLst>
                                            <p:cond delay="0"/>
                                          </p:stCondLst>
                                        </p:cTn>
                                        <p:tgtEl>
                                          <p:spTgt spid="9"/>
                                        </p:tgtEl>
                                        <p:attrNameLst>
                                          <p:attrName>style.rotation</p:attrName>
                                        </p:attrNameLst>
                                      </p:cBhvr>
                                      <p:to>
                                        <p:strVal val="-45.0"/>
                                      </p:to>
                                    </p:set>
                                    <p:anim calcmode="lin" valueType="num">
                                      <p:cBhvr>
                                        <p:cTn id="29" dur="1365" fill="hold">
                                          <p:stCondLst>
                                            <p:cond delay="136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30" dur="136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1" dur="468" decel="50000" autoRev="1" fill="hold">
                                          <p:stCondLst>
                                            <p:cond delay="136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2" dur="408" fill="hold">
                                          <p:stCondLst>
                                            <p:cond delay="2592"/>
                                          </p:stCondLst>
                                        </p:cTn>
                                        <p:tgtEl>
                                          <p:spTgt spid="9"/>
                                        </p:tgtEl>
                                        <p:attrNameLst>
                                          <p:attrName>ppt_y</p:attrName>
                                        </p:attrNameLst>
                                      </p:cBhvr>
                                      <p:tavLst>
                                        <p:tav tm="0">
                                          <p:val>
                                            <p:strVal val="#ppt_y-(0.354*#ppt_w-0.172*#ppt_h)"/>
                                          </p:val>
                                        </p:tav>
                                        <p:tav tm="100000">
                                          <p:val>
                                            <p:strVal val="#ppt_y"/>
                                          </p:val>
                                        </p:tav>
                                      </p:tavLst>
                                    </p:anim>
                                  </p:childTnLst>
                                </p:cTn>
                              </p:par>
                              <p:par>
                                <p:cTn id="33" presetID="38" presetClass="entr" presetSubtype="0" accel="50000" fill="hold" grpId="0" nodeType="withEffect">
                                  <p:stCondLst>
                                    <p:cond delay="0"/>
                                  </p:stCondLst>
                                  <p:iterate type="lt">
                                    <p:tmPct val="50000"/>
                                  </p:iterate>
                                  <p:childTnLst>
                                    <p:set>
                                      <p:cBhvr>
                                        <p:cTn id="34" dur="1" fill="hold">
                                          <p:stCondLst>
                                            <p:cond delay="0"/>
                                          </p:stCondLst>
                                        </p:cTn>
                                        <p:tgtEl>
                                          <p:spTgt spid="10"/>
                                        </p:tgtEl>
                                        <p:attrNameLst>
                                          <p:attrName>style.visibility</p:attrName>
                                        </p:attrNameLst>
                                      </p:cBhvr>
                                      <p:to>
                                        <p:strVal val="visible"/>
                                      </p:to>
                                    </p:set>
                                    <p:set>
                                      <p:cBhvr>
                                        <p:cTn id="35" dur="1365" fill="hold">
                                          <p:stCondLst>
                                            <p:cond delay="0"/>
                                          </p:stCondLst>
                                        </p:cTn>
                                        <p:tgtEl>
                                          <p:spTgt spid="10"/>
                                        </p:tgtEl>
                                        <p:attrNameLst>
                                          <p:attrName>style.rotation</p:attrName>
                                        </p:attrNameLst>
                                      </p:cBhvr>
                                      <p:to>
                                        <p:strVal val="-45.0"/>
                                      </p:to>
                                    </p:set>
                                    <p:anim calcmode="lin" valueType="num">
                                      <p:cBhvr>
                                        <p:cTn id="36" dur="1365" fill="hold">
                                          <p:stCondLst>
                                            <p:cond delay="136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37" dur="136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38" dur="468" decel="50000" autoRev="1" fill="hold">
                                          <p:stCondLst>
                                            <p:cond delay="136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39" dur="408" fill="hold">
                                          <p:stCondLst>
                                            <p:cond delay="2592"/>
                                          </p:stCondLst>
                                        </p:cTn>
                                        <p:tgtEl>
                                          <p:spTgt spid="10"/>
                                        </p:tgtEl>
                                        <p:attrNameLst>
                                          <p:attrName>ppt_y</p:attrName>
                                        </p:attrNameLst>
                                      </p:cBhvr>
                                      <p:tavLst>
                                        <p:tav tm="0">
                                          <p:val>
                                            <p:strVal val="#ppt_y-(0.354*#ppt_w-0.172*#ppt_h)"/>
                                          </p:val>
                                        </p:tav>
                                        <p:tav tm="100000">
                                          <p:val>
                                            <p:strVal val="#ppt_y"/>
                                          </p:val>
                                        </p:tav>
                                      </p:tavLst>
                                    </p:anim>
                                  </p:childTnLst>
                                </p:cTn>
                              </p:par>
                              <p:par>
                                <p:cTn id="40" presetID="38" presetClass="entr" presetSubtype="0" accel="50000" fill="hold" grpId="0" nodeType="withEffect">
                                  <p:stCondLst>
                                    <p:cond delay="0"/>
                                  </p:stCondLst>
                                  <p:iterate type="lt">
                                    <p:tmPct val="50000"/>
                                  </p:iterate>
                                  <p:childTnLst>
                                    <p:set>
                                      <p:cBhvr>
                                        <p:cTn id="41" dur="1" fill="hold">
                                          <p:stCondLst>
                                            <p:cond delay="0"/>
                                          </p:stCondLst>
                                        </p:cTn>
                                        <p:tgtEl>
                                          <p:spTgt spid="11"/>
                                        </p:tgtEl>
                                        <p:attrNameLst>
                                          <p:attrName>style.visibility</p:attrName>
                                        </p:attrNameLst>
                                      </p:cBhvr>
                                      <p:to>
                                        <p:strVal val="visible"/>
                                      </p:to>
                                    </p:set>
                                    <p:set>
                                      <p:cBhvr>
                                        <p:cTn id="42" dur="1365" fill="hold">
                                          <p:stCondLst>
                                            <p:cond delay="0"/>
                                          </p:stCondLst>
                                        </p:cTn>
                                        <p:tgtEl>
                                          <p:spTgt spid="11"/>
                                        </p:tgtEl>
                                        <p:attrNameLst>
                                          <p:attrName>style.rotation</p:attrName>
                                        </p:attrNameLst>
                                      </p:cBhvr>
                                      <p:to>
                                        <p:strVal val="-45.0"/>
                                      </p:to>
                                    </p:set>
                                    <p:anim calcmode="lin" valueType="num">
                                      <p:cBhvr>
                                        <p:cTn id="43" dur="1365" fill="hold">
                                          <p:stCondLst>
                                            <p:cond delay="136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44" dur="136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45" dur="468" decel="50000" autoRev="1" fill="hold">
                                          <p:stCondLst>
                                            <p:cond delay="136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46" dur="408" fill="hold">
                                          <p:stCondLst>
                                            <p:cond delay="2592"/>
                                          </p:stCondLst>
                                        </p:cTn>
                                        <p:tgtEl>
                                          <p:spTgt spid="11"/>
                                        </p:tgtEl>
                                        <p:attrNameLst>
                                          <p:attrName>ppt_y</p:attrName>
                                        </p:attrNameLst>
                                      </p:cBhvr>
                                      <p:tavLst>
                                        <p:tav tm="0">
                                          <p:val>
                                            <p:strVal val="#ppt_y-(0.354*#ppt_w-0.172*#ppt_h)"/>
                                          </p:val>
                                        </p:tav>
                                        <p:tav tm="100000">
                                          <p:val>
                                            <p:strVal val="#ppt_y"/>
                                          </p:val>
                                        </p:tav>
                                      </p:tavLst>
                                    </p:anim>
                                  </p:childTnLst>
                                </p:cTn>
                              </p:par>
                              <p:par>
                                <p:cTn id="47" presetID="38" presetClass="entr" presetSubtype="0" accel="50000" fill="hold" grpId="0" nodeType="withEffect">
                                  <p:stCondLst>
                                    <p:cond delay="0"/>
                                  </p:stCondLst>
                                  <p:iterate type="lt">
                                    <p:tmPct val="50000"/>
                                  </p:iterate>
                                  <p:childTnLst>
                                    <p:set>
                                      <p:cBhvr>
                                        <p:cTn id="48" dur="1" fill="hold">
                                          <p:stCondLst>
                                            <p:cond delay="0"/>
                                          </p:stCondLst>
                                        </p:cTn>
                                        <p:tgtEl>
                                          <p:spTgt spid="12"/>
                                        </p:tgtEl>
                                        <p:attrNameLst>
                                          <p:attrName>style.visibility</p:attrName>
                                        </p:attrNameLst>
                                      </p:cBhvr>
                                      <p:to>
                                        <p:strVal val="visible"/>
                                      </p:to>
                                    </p:set>
                                    <p:set>
                                      <p:cBhvr>
                                        <p:cTn id="49" dur="1365" fill="hold">
                                          <p:stCondLst>
                                            <p:cond delay="0"/>
                                          </p:stCondLst>
                                        </p:cTn>
                                        <p:tgtEl>
                                          <p:spTgt spid="12"/>
                                        </p:tgtEl>
                                        <p:attrNameLst>
                                          <p:attrName>style.rotation</p:attrName>
                                        </p:attrNameLst>
                                      </p:cBhvr>
                                      <p:to>
                                        <p:strVal val="-45.0"/>
                                      </p:to>
                                    </p:set>
                                    <p:anim calcmode="lin" valueType="num">
                                      <p:cBhvr>
                                        <p:cTn id="50" dur="1365" fill="hold">
                                          <p:stCondLst>
                                            <p:cond delay="136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51" dur="136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52" dur="468" decel="50000" autoRev="1" fill="hold">
                                          <p:stCondLst>
                                            <p:cond delay="136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53" dur="408" fill="hold">
                                          <p:stCondLst>
                                            <p:cond delay="2592"/>
                                          </p:stCondLst>
                                        </p:cTn>
                                        <p:tgtEl>
                                          <p:spTgt spid="12"/>
                                        </p:tgtEl>
                                        <p:attrNameLst>
                                          <p:attrName>ppt_y</p:attrName>
                                        </p:attrNameLst>
                                      </p:cBhvr>
                                      <p:tavLst>
                                        <p:tav tm="0">
                                          <p:val>
                                            <p:strVal val="#ppt_y-(0.354*#ppt_w-0.172*#ppt_h)"/>
                                          </p:val>
                                        </p:tav>
                                        <p:tav tm="100000">
                                          <p:val>
                                            <p:strVal val="#ppt_y"/>
                                          </p:val>
                                        </p:tav>
                                      </p:tavLst>
                                    </p:anim>
                                  </p:childTnLst>
                                </p:cTn>
                              </p:par>
                              <p:par>
                                <p:cTn id="54" presetID="38" presetClass="entr" presetSubtype="0" accel="50000" fill="hold" grpId="0" nodeType="withEffect">
                                  <p:stCondLst>
                                    <p:cond delay="0"/>
                                  </p:stCondLst>
                                  <p:iterate type="lt">
                                    <p:tmPct val="50000"/>
                                  </p:iterate>
                                  <p:childTnLst>
                                    <p:set>
                                      <p:cBhvr>
                                        <p:cTn id="55" dur="1" fill="hold">
                                          <p:stCondLst>
                                            <p:cond delay="0"/>
                                          </p:stCondLst>
                                        </p:cTn>
                                        <p:tgtEl>
                                          <p:spTgt spid="13"/>
                                        </p:tgtEl>
                                        <p:attrNameLst>
                                          <p:attrName>style.visibility</p:attrName>
                                        </p:attrNameLst>
                                      </p:cBhvr>
                                      <p:to>
                                        <p:strVal val="visible"/>
                                      </p:to>
                                    </p:set>
                                    <p:set>
                                      <p:cBhvr>
                                        <p:cTn id="56" dur="1365" fill="hold">
                                          <p:stCondLst>
                                            <p:cond delay="0"/>
                                          </p:stCondLst>
                                        </p:cTn>
                                        <p:tgtEl>
                                          <p:spTgt spid="13"/>
                                        </p:tgtEl>
                                        <p:attrNameLst>
                                          <p:attrName>style.rotation</p:attrName>
                                        </p:attrNameLst>
                                      </p:cBhvr>
                                      <p:to>
                                        <p:strVal val="-45.0"/>
                                      </p:to>
                                    </p:set>
                                    <p:anim calcmode="lin" valueType="num">
                                      <p:cBhvr>
                                        <p:cTn id="57" dur="1365" fill="hold">
                                          <p:stCondLst>
                                            <p:cond delay="1365"/>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58" dur="1365"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59" dur="468" decel="50000" autoRev="1" fill="hold">
                                          <p:stCondLst>
                                            <p:cond delay="1365"/>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60" dur="408" fill="hold">
                                          <p:stCondLst>
                                            <p:cond delay="2592"/>
                                          </p:stCondLst>
                                        </p:cTn>
                                        <p:tgtEl>
                                          <p:spTgt spid="13"/>
                                        </p:tgtEl>
                                        <p:attrNameLst>
                                          <p:attrName>ppt_y</p:attrName>
                                        </p:attrNameLst>
                                      </p:cBhvr>
                                      <p:tavLst>
                                        <p:tav tm="0">
                                          <p:val>
                                            <p:strVal val="#ppt_y-(0.354*#ppt_w-0.172*#ppt_h)"/>
                                          </p:val>
                                        </p:tav>
                                        <p:tav tm="100000">
                                          <p:val>
                                            <p:strVal val="#ppt_y"/>
                                          </p:val>
                                        </p:tav>
                                      </p:tavLst>
                                    </p:anim>
                                  </p:childTnLst>
                                </p:cTn>
                              </p:par>
                              <p:par>
                                <p:cTn id="61" presetID="38" presetClass="entr" presetSubtype="0" accel="50000" fill="hold" grpId="0" nodeType="withEffect">
                                  <p:stCondLst>
                                    <p:cond delay="0"/>
                                  </p:stCondLst>
                                  <p:iterate type="lt">
                                    <p:tmPct val="50000"/>
                                  </p:iterate>
                                  <p:childTnLst>
                                    <p:set>
                                      <p:cBhvr>
                                        <p:cTn id="62" dur="1" fill="hold">
                                          <p:stCondLst>
                                            <p:cond delay="0"/>
                                          </p:stCondLst>
                                        </p:cTn>
                                        <p:tgtEl>
                                          <p:spTgt spid="14"/>
                                        </p:tgtEl>
                                        <p:attrNameLst>
                                          <p:attrName>style.visibility</p:attrName>
                                        </p:attrNameLst>
                                      </p:cBhvr>
                                      <p:to>
                                        <p:strVal val="visible"/>
                                      </p:to>
                                    </p:set>
                                    <p:set>
                                      <p:cBhvr>
                                        <p:cTn id="63" dur="1365" fill="hold">
                                          <p:stCondLst>
                                            <p:cond delay="0"/>
                                          </p:stCondLst>
                                        </p:cTn>
                                        <p:tgtEl>
                                          <p:spTgt spid="14"/>
                                        </p:tgtEl>
                                        <p:attrNameLst>
                                          <p:attrName>style.rotation</p:attrName>
                                        </p:attrNameLst>
                                      </p:cBhvr>
                                      <p:to>
                                        <p:strVal val="-45.0"/>
                                      </p:to>
                                    </p:set>
                                    <p:anim calcmode="lin" valueType="num">
                                      <p:cBhvr>
                                        <p:cTn id="64" dur="1365" fill="hold">
                                          <p:stCondLst>
                                            <p:cond delay="1365"/>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65" dur="1365"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66" dur="468" decel="50000" autoRev="1" fill="hold">
                                          <p:stCondLst>
                                            <p:cond delay="1365"/>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67" dur="408" fill="hold">
                                          <p:stCondLst>
                                            <p:cond delay="2592"/>
                                          </p:stCondLst>
                                        </p:cTn>
                                        <p:tgtEl>
                                          <p:spTgt spid="14"/>
                                        </p:tgtEl>
                                        <p:attrNameLst>
                                          <p:attrName>ppt_y</p:attrName>
                                        </p:attrNameLst>
                                      </p:cBhvr>
                                      <p:tavLst>
                                        <p:tav tm="0">
                                          <p:val>
                                            <p:strVal val="#ppt_y-(0.354*#ppt_w-0.172*#ppt_h)"/>
                                          </p:val>
                                        </p:tav>
                                        <p:tav tm="100000">
                                          <p:val>
                                            <p:strVal val="#ppt_y"/>
                                          </p:val>
                                        </p:tav>
                                      </p:tavLst>
                                    </p:anim>
                                  </p:childTnLst>
                                </p:cTn>
                              </p:par>
                              <p:par>
                                <p:cTn id="68" presetID="38" presetClass="entr" presetSubtype="0" accel="50000" fill="hold" grpId="0" nodeType="withEffect">
                                  <p:stCondLst>
                                    <p:cond delay="0"/>
                                  </p:stCondLst>
                                  <p:iterate type="lt">
                                    <p:tmPct val="50000"/>
                                  </p:iterate>
                                  <p:childTnLst>
                                    <p:set>
                                      <p:cBhvr>
                                        <p:cTn id="69" dur="1" fill="hold">
                                          <p:stCondLst>
                                            <p:cond delay="0"/>
                                          </p:stCondLst>
                                        </p:cTn>
                                        <p:tgtEl>
                                          <p:spTgt spid="15"/>
                                        </p:tgtEl>
                                        <p:attrNameLst>
                                          <p:attrName>style.visibility</p:attrName>
                                        </p:attrNameLst>
                                      </p:cBhvr>
                                      <p:to>
                                        <p:strVal val="visible"/>
                                      </p:to>
                                    </p:set>
                                    <p:set>
                                      <p:cBhvr>
                                        <p:cTn id="70" dur="1365" fill="hold">
                                          <p:stCondLst>
                                            <p:cond delay="0"/>
                                          </p:stCondLst>
                                        </p:cTn>
                                        <p:tgtEl>
                                          <p:spTgt spid="15"/>
                                        </p:tgtEl>
                                        <p:attrNameLst>
                                          <p:attrName>style.rotation</p:attrName>
                                        </p:attrNameLst>
                                      </p:cBhvr>
                                      <p:to>
                                        <p:strVal val="-45.0"/>
                                      </p:to>
                                    </p:set>
                                    <p:anim calcmode="lin" valueType="num">
                                      <p:cBhvr>
                                        <p:cTn id="71" dur="1365" fill="hold">
                                          <p:stCondLst>
                                            <p:cond delay="136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72" dur="136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73" dur="468" decel="50000" autoRev="1" fill="hold">
                                          <p:stCondLst>
                                            <p:cond delay="136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74" dur="408" fill="hold">
                                          <p:stCondLst>
                                            <p:cond delay="2592"/>
                                          </p:stCondLst>
                                        </p:cTn>
                                        <p:tgtEl>
                                          <p:spTgt spid="15"/>
                                        </p:tgtEl>
                                        <p:attrNameLst>
                                          <p:attrName>ppt_y</p:attrName>
                                        </p:attrNameLst>
                                      </p:cBhvr>
                                      <p:tavLst>
                                        <p:tav tm="0">
                                          <p:val>
                                            <p:strVal val="#ppt_y-(0.354*#ppt_w-0.172*#ppt_h)"/>
                                          </p:val>
                                        </p:tav>
                                        <p:tav tm="100000">
                                          <p:val>
                                            <p:strVal val="#ppt_y"/>
                                          </p:val>
                                        </p:tav>
                                      </p:tavLst>
                                    </p:anim>
                                  </p:childTnLst>
                                </p:cTn>
                              </p:par>
                              <p:par>
                                <p:cTn id="75" presetID="38" presetClass="entr" presetSubtype="0" accel="50000" fill="hold" grpId="0" nodeType="withEffect">
                                  <p:stCondLst>
                                    <p:cond delay="0"/>
                                  </p:stCondLst>
                                  <p:iterate type="lt">
                                    <p:tmPct val="50000"/>
                                  </p:iterate>
                                  <p:childTnLst>
                                    <p:set>
                                      <p:cBhvr>
                                        <p:cTn id="76" dur="1" fill="hold">
                                          <p:stCondLst>
                                            <p:cond delay="0"/>
                                          </p:stCondLst>
                                        </p:cTn>
                                        <p:tgtEl>
                                          <p:spTgt spid="16"/>
                                        </p:tgtEl>
                                        <p:attrNameLst>
                                          <p:attrName>style.visibility</p:attrName>
                                        </p:attrNameLst>
                                      </p:cBhvr>
                                      <p:to>
                                        <p:strVal val="visible"/>
                                      </p:to>
                                    </p:set>
                                    <p:set>
                                      <p:cBhvr>
                                        <p:cTn id="77" dur="455" fill="hold">
                                          <p:stCondLst>
                                            <p:cond delay="0"/>
                                          </p:stCondLst>
                                        </p:cTn>
                                        <p:tgtEl>
                                          <p:spTgt spid="16"/>
                                        </p:tgtEl>
                                        <p:attrNameLst>
                                          <p:attrName>style.rotation</p:attrName>
                                        </p:attrNameLst>
                                      </p:cBhvr>
                                      <p:to>
                                        <p:strVal val="-45.0"/>
                                      </p:to>
                                    </p:set>
                                    <p:anim calcmode="lin" valueType="num">
                                      <p:cBhvr>
                                        <p:cTn id="78"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79"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80"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81"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par>
                                <p:cTn id="82" presetID="38" presetClass="entr" presetSubtype="0" accel="50000" fill="hold" grpId="0" nodeType="withEffect">
                                  <p:stCondLst>
                                    <p:cond delay="0"/>
                                  </p:stCondLst>
                                  <p:iterate type="lt">
                                    <p:tmPct val="50000"/>
                                  </p:iterate>
                                  <p:childTnLst>
                                    <p:set>
                                      <p:cBhvr>
                                        <p:cTn id="83" dur="1" fill="hold">
                                          <p:stCondLst>
                                            <p:cond delay="0"/>
                                          </p:stCondLst>
                                        </p:cTn>
                                        <p:tgtEl>
                                          <p:spTgt spid="19"/>
                                        </p:tgtEl>
                                        <p:attrNameLst>
                                          <p:attrName>style.visibility</p:attrName>
                                        </p:attrNameLst>
                                      </p:cBhvr>
                                      <p:to>
                                        <p:strVal val="visible"/>
                                      </p:to>
                                    </p:set>
                                    <p:set>
                                      <p:cBhvr>
                                        <p:cTn id="84" dur="455" fill="hold">
                                          <p:stCondLst>
                                            <p:cond delay="0"/>
                                          </p:stCondLst>
                                        </p:cTn>
                                        <p:tgtEl>
                                          <p:spTgt spid="19"/>
                                        </p:tgtEl>
                                        <p:attrNameLst>
                                          <p:attrName>style.rotation</p:attrName>
                                        </p:attrNameLst>
                                      </p:cBhvr>
                                      <p:to>
                                        <p:strVal val="-45.0"/>
                                      </p:to>
                                    </p:set>
                                    <p:anim calcmode="lin" valueType="num">
                                      <p:cBhvr>
                                        <p:cTn id="85" dur="455" fill="hold">
                                          <p:stCondLst>
                                            <p:cond delay="455"/>
                                          </p:stCondLst>
                                        </p:cTn>
                                        <p:tgtEl>
                                          <p:spTgt spid="19"/>
                                        </p:tgtEl>
                                        <p:attrNameLst>
                                          <p:attrName>style.rotation</p:attrName>
                                        </p:attrNameLst>
                                      </p:cBhvr>
                                      <p:tavLst>
                                        <p:tav tm="0">
                                          <p:val>
                                            <p:fltVal val="-45"/>
                                          </p:val>
                                        </p:tav>
                                        <p:tav tm="69900">
                                          <p:val>
                                            <p:fltVal val="45"/>
                                          </p:val>
                                        </p:tav>
                                        <p:tav tm="100000">
                                          <p:val>
                                            <p:fltVal val="0"/>
                                          </p:val>
                                        </p:tav>
                                      </p:tavLst>
                                    </p:anim>
                                    <p:anim calcmode="lin" valueType="num">
                                      <p:cBhvr>
                                        <p:cTn id="86" dur="455" fill="hold">
                                          <p:stCondLst>
                                            <p:cond delay="0"/>
                                          </p:stCondLst>
                                        </p:cTn>
                                        <p:tgtEl>
                                          <p:spTgt spid="19"/>
                                        </p:tgtEl>
                                        <p:attrNameLst>
                                          <p:attrName>ppt_y</p:attrName>
                                        </p:attrNameLst>
                                      </p:cBhvr>
                                      <p:tavLst>
                                        <p:tav tm="0">
                                          <p:val>
                                            <p:strVal val="#ppt_y-1"/>
                                          </p:val>
                                        </p:tav>
                                        <p:tav tm="100000">
                                          <p:val>
                                            <p:strVal val="#ppt_y-(0.354*#ppt_w-0.172*#ppt_h)"/>
                                          </p:val>
                                        </p:tav>
                                      </p:tavLst>
                                    </p:anim>
                                    <p:anim calcmode="lin" valueType="num">
                                      <p:cBhvr>
                                        <p:cTn id="87" dur="156" decel="50000" autoRev="1" fill="hold">
                                          <p:stCondLst>
                                            <p:cond delay="455"/>
                                          </p:stCondLst>
                                        </p:cTn>
                                        <p:tgtEl>
                                          <p:spTgt spid="19"/>
                                        </p:tgtEl>
                                        <p:attrNameLst>
                                          <p:attrName>ppt_y</p:attrName>
                                        </p:attrNameLst>
                                      </p:cBhvr>
                                      <p:tavLst>
                                        <p:tav tm="0">
                                          <p:val>
                                            <p:strVal val="#ppt_y-(0.354*#ppt_w-0.172*#ppt_h)"/>
                                          </p:val>
                                        </p:tav>
                                        <p:tav tm="100000">
                                          <p:val>
                                            <p:strVal val="#ppt_y-(0.354*#ppt_w-0.172*#ppt_h)-#ppt_h/2"/>
                                          </p:val>
                                        </p:tav>
                                      </p:tavLst>
                                    </p:anim>
                                    <p:anim calcmode="lin" valueType="num">
                                      <p:cBhvr>
                                        <p:cTn id="88" dur="136" fill="hold">
                                          <p:stCondLst>
                                            <p:cond delay="864"/>
                                          </p:stCondLst>
                                        </p:cTn>
                                        <p:tgtEl>
                                          <p:spTgt spid="19"/>
                                        </p:tgtEl>
                                        <p:attrNameLst>
                                          <p:attrName>ppt_y</p:attrName>
                                        </p:attrNameLst>
                                      </p:cBhvr>
                                      <p:tavLst>
                                        <p:tav tm="0">
                                          <p:val>
                                            <p:strVal val="#ppt_y-(0.354*#ppt_w-0.172*#ppt_h)"/>
                                          </p:val>
                                        </p:tav>
                                        <p:tav tm="100000">
                                          <p:val>
                                            <p:strVal val="#ppt_y"/>
                                          </p:val>
                                        </p:tav>
                                      </p:tavLst>
                                    </p:anim>
                                  </p:childTnLst>
                                </p:cTn>
                              </p:par>
                              <p:par>
                                <p:cTn id="89" presetID="38" presetClass="entr" presetSubtype="0" accel="50000" fill="hold" grpId="0" nodeType="withEffect">
                                  <p:stCondLst>
                                    <p:cond delay="0"/>
                                  </p:stCondLst>
                                  <p:iterate type="lt">
                                    <p:tmPct val="50000"/>
                                  </p:iterate>
                                  <p:childTnLst>
                                    <p:set>
                                      <p:cBhvr>
                                        <p:cTn id="90" dur="1" fill="hold">
                                          <p:stCondLst>
                                            <p:cond delay="0"/>
                                          </p:stCondLst>
                                        </p:cTn>
                                        <p:tgtEl>
                                          <p:spTgt spid="17"/>
                                        </p:tgtEl>
                                        <p:attrNameLst>
                                          <p:attrName>style.visibility</p:attrName>
                                        </p:attrNameLst>
                                      </p:cBhvr>
                                      <p:to>
                                        <p:strVal val="visible"/>
                                      </p:to>
                                    </p:set>
                                    <p:set>
                                      <p:cBhvr>
                                        <p:cTn id="91" dur="455" fill="hold">
                                          <p:stCondLst>
                                            <p:cond delay="0"/>
                                          </p:stCondLst>
                                        </p:cTn>
                                        <p:tgtEl>
                                          <p:spTgt spid="17"/>
                                        </p:tgtEl>
                                        <p:attrNameLst>
                                          <p:attrName>style.rotation</p:attrName>
                                        </p:attrNameLst>
                                      </p:cBhvr>
                                      <p:to>
                                        <p:strVal val="-45.0"/>
                                      </p:to>
                                    </p:set>
                                    <p:anim calcmode="lin" valueType="num">
                                      <p:cBhvr>
                                        <p:cTn id="92" dur="455" fill="hold">
                                          <p:stCondLst>
                                            <p:cond delay="455"/>
                                          </p:stCondLst>
                                        </p:cTn>
                                        <p:tgtEl>
                                          <p:spTgt spid="17"/>
                                        </p:tgtEl>
                                        <p:attrNameLst>
                                          <p:attrName>style.rotation</p:attrName>
                                        </p:attrNameLst>
                                      </p:cBhvr>
                                      <p:tavLst>
                                        <p:tav tm="0">
                                          <p:val>
                                            <p:fltVal val="-45"/>
                                          </p:val>
                                        </p:tav>
                                        <p:tav tm="69900">
                                          <p:val>
                                            <p:fltVal val="45"/>
                                          </p:val>
                                        </p:tav>
                                        <p:tav tm="100000">
                                          <p:val>
                                            <p:fltVal val="0"/>
                                          </p:val>
                                        </p:tav>
                                      </p:tavLst>
                                    </p:anim>
                                    <p:anim calcmode="lin" valueType="num">
                                      <p:cBhvr>
                                        <p:cTn id="93" dur="455" fill="hold">
                                          <p:stCondLst>
                                            <p:cond delay="0"/>
                                          </p:stCondLst>
                                        </p:cTn>
                                        <p:tgtEl>
                                          <p:spTgt spid="17"/>
                                        </p:tgtEl>
                                        <p:attrNameLst>
                                          <p:attrName>ppt_y</p:attrName>
                                        </p:attrNameLst>
                                      </p:cBhvr>
                                      <p:tavLst>
                                        <p:tav tm="0">
                                          <p:val>
                                            <p:strVal val="#ppt_y-1"/>
                                          </p:val>
                                        </p:tav>
                                        <p:tav tm="100000">
                                          <p:val>
                                            <p:strVal val="#ppt_y-(0.354*#ppt_w-0.172*#ppt_h)"/>
                                          </p:val>
                                        </p:tav>
                                      </p:tavLst>
                                    </p:anim>
                                    <p:anim calcmode="lin" valueType="num">
                                      <p:cBhvr>
                                        <p:cTn id="94" dur="156" decel="50000" autoRev="1" fill="hold">
                                          <p:stCondLst>
                                            <p:cond delay="455"/>
                                          </p:stCondLst>
                                        </p:cTn>
                                        <p:tgtEl>
                                          <p:spTgt spid="17"/>
                                        </p:tgtEl>
                                        <p:attrNameLst>
                                          <p:attrName>ppt_y</p:attrName>
                                        </p:attrNameLst>
                                      </p:cBhvr>
                                      <p:tavLst>
                                        <p:tav tm="0">
                                          <p:val>
                                            <p:strVal val="#ppt_y-(0.354*#ppt_w-0.172*#ppt_h)"/>
                                          </p:val>
                                        </p:tav>
                                        <p:tav tm="100000">
                                          <p:val>
                                            <p:strVal val="#ppt_y-(0.354*#ppt_w-0.172*#ppt_h)-#ppt_h/2"/>
                                          </p:val>
                                        </p:tav>
                                      </p:tavLst>
                                    </p:anim>
                                    <p:anim calcmode="lin" valueType="num">
                                      <p:cBhvr>
                                        <p:cTn id="95" dur="136" fill="hold">
                                          <p:stCondLst>
                                            <p:cond delay="864"/>
                                          </p:stCondLst>
                                        </p:cTn>
                                        <p:tgtEl>
                                          <p:spTgt spid="17"/>
                                        </p:tgtEl>
                                        <p:attrNameLst>
                                          <p:attrName>ppt_y</p:attrName>
                                        </p:attrNameLst>
                                      </p:cBhvr>
                                      <p:tavLst>
                                        <p:tav tm="0">
                                          <p:val>
                                            <p:strVal val="#ppt_y-(0.354*#ppt_w-0.172*#ppt_h)"/>
                                          </p:val>
                                        </p:tav>
                                        <p:tav tm="100000">
                                          <p:val>
                                            <p:strVal val="#ppt_y"/>
                                          </p:val>
                                        </p:tav>
                                      </p:tavLst>
                                    </p:anim>
                                  </p:childTnLst>
                                </p:cTn>
                              </p:par>
                              <p:par>
                                <p:cTn id="96" presetID="38" presetClass="entr" presetSubtype="0" accel="50000" fill="hold" grpId="0" nodeType="withEffect">
                                  <p:stCondLst>
                                    <p:cond delay="0"/>
                                  </p:stCondLst>
                                  <p:iterate type="lt">
                                    <p:tmPct val="50000"/>
                                  </p:iterate>
                                  <p:childTnLst>
                                    <p:set>
                                      <p:cBhvr>
                                        <p:cTn id="97" dur="1" fill="hold">
                                          <p:stCondLst>
                                            <p:cond delay="0"/>
                                          </p:stCondLst>
                                        </p:cTn>
                                        <p:tgtEl>
                                          <p:spTgt spid="21"/>
                                        </p:tgtEl>
                                        <p:attrNameLst>
                                          <p:attrName>style.visibility</p:attrName>
                                        </p:attrNameLst>
                                      </p:cBhvr>
                                      <p:to>
                                        <p:strVal val="visible"/>
                                      </p:to>
                                    </p:set>
                                    <p:set>
                                      <p:cBhvr>
                                        <p:cTn id="98" dur="455" fill="hold">
                                          <p:stCondLst>
                                            <p:cond delay="0"/>
                                          </p:stCondLst>
                                        </p:cTn>
                                        <p:tgtEl>
                                          <p:spTgt spid="21"/>
                                        </p:tgtEl>
                                        <p:attrNameLst>
                                          <p:attrName>style.rotation</p:attrName>
                                        </p:attrNameLst>
                                      </p:cBhvr>
                                      <p:to>
                                        <p:strVal val="-45.0"/>
                                      </p:to>
                                    </p:set>
                                    <p:anim calcmode="lin" valueType="num">
                                      <p:cBhvr>
                                        <p:cTn id="99" dur="455" fill="hold">
                                          <p:stCondLst>
                                            <p:cond delay="455"/>
                                          </p:stCondLst>
                                        </p:cTn>
                                        <p:tgtEl>
                                          <p:spTgt spid="21"/>
                                        </p:tgtEl>
                                        <p:attrNameLst>
                                          <p:attrName>style.rotation</p:attrName>
                                        </p:attrNameLst>
                                      </p:cBhvr>
                                      <p:tavLst>
                                        <p:tav tm="0">
                                          <p:val>
                                            <p:fltVal val="-45"/>
                                          </p:val>
                                        </p:tav>
                                        <p:tav tm="69900">
                                          <p:val>
                                            <p:fltVal val="45"/>
                                          </p:val>
                                        </p:tav>
                                        <p:tav tm="100000">
                                          <p:val>
                                            <p:fltVal val="0"/>
                                          </p:val>
                                        </p:tav>
                                      </p:tavLst>
                                    </p:anim>
                                    <p:anim calcmode="lin" valueType="num">
                                      <p:cBhvr>
                                        <p:cTn id="100" dur="455" fill="hold">
                                          <p:stCondLst>
                                            <p:cond delay="0"/>
                                          </p:stCondLst>
                                        </p:cTn>
                                        <p:tgtEl>
                                          <p:spTgt spid="21"/>
                                        </p:tgtEl>
                                        <p:attrNameLst>
                                          <p:attrName>ppt_y</p:attrName>
                                        </p:attrNameLst>
                                      </p:cBhvr>
                                      <p:tavLst>
                                        <p:tav tm="0">
                                          <p:val>
                                            <p:strVal val="#ppt_y-1"/>
                                          </p:val>
                                        </p:tav>
                                        <p:tav tm="100000">
                                          <p:val>
                                            <p:strVal val="#ppt_y-(0.354*#ppt_w-0.172*#ppt_h)"/>
                                          </p:val>
                                        </p:tav>
                                      </p:tavLst>
                                    </p:anim>
                                    <p:anim calcmode="lin" valueType="num">
                                      <p:cBhvr>
                                        <p:cTn id="101" dur="156" decel="50000" autoRev="1" fill="hold">
                                          <p:stCondLst>
                                            <p:cond delay="455"/>
                                          </p:stCondLst>
                                        </p:cTn>
                                        <p:tgtEl>
                                          <p:spTgt spid="21"/>
                                        </p:tgtEl>
                                        <p:attrNameLst>
                                          <p:attrName>ppt_y</p:attrName>
                                        </p:attrNameLst>
                                      </p:cBhvr>
                                      <p:tavLst>
                                        <p:tav tm="0">
                                          <p:val>
                                            <p:strVal val="#ppt_y-(0.354*#ppt_w-0.172*#ppt_h)"/>
                                          </p:val>
                                        </p:tav>
                                        <p:tav tm="100000">
                                          <p:val>
                                            <p:strVal val="#ppt_y-(0.354*#ppt_w-0.172*#ppt_h)-#ppt_h/2"/>
                                          </p:val>
                                        </p:tav>
                                      </p:tavLst>
                                    </p:anim>
                                    <p:anim calcmode="lin" valueType="num">
                                      <p:cBhvr>
                                        <p:cTn id="102" dur="136" fill="hold">
                                          <p:stCondLst>
                                            <p:cond delay="864"/>
                                          </p:stCondLst>
                                        </p:cTn>
                                        <p:tgtEl>
                                          <p:spTgt spid="21"/>
                                        </p:tgtEl>
                                        <p:attrNameLst>
                                          <p:attrName>ppt_y</p:attrName>
                                        </p:attrNameLst>
                                      </p:cBhvr>
                                      <p:tavLst>
                                        <p:tav tm="0">
                                          <p:val>
                                            <p:strVal val="#ppt_y-(0.354*#ppt_w-0.172*#ppt_h)"/>
                                          </p:val>
                                        </p:tav>
                                        <p:tav tm="100000">
                                          <p:val>
                                            <p:strVal val="#ppt_y"/>
                                          </p:val>
                                        </p:tav>
                                      </p:tavLst>
                                    </p:anim>
                                  </p:childTnLst>
                                </p:cTn>
                              </p:par>
                              <p:par>
                                <p:cTn id="103" presetID="38" presetClass="entr" presetSubtype="0" accel="50000" fill="hold" grpId="0" nodeType="withEffect">
                                  <p:stCondLst>
                                    <p:cond delay="0"/>
                                  </p:stCondLst>
                                  <p:iterate type="lt">
                                    <p:tmPct val="50000"/>
                                  </p:iterate>
                                  <p:childTnLst>
                                    <p:set>
                                      <p:cBhvr>
                                        <p:cTn id="104" dur="1" fill="hold">
                                          <p:stCondLst>
                                            <p:cond delay="0"/>
                                          </p:stCondLst>
                                        </p:cTn>
                                        <p:tgtEl>
                                          <p:spTgt spid="18"/>
                                        </p:tgtEl>
                                        <p:attrNameLst>
                                          <p:attrName>style.visibility</p:attrName>
                                        </p:attrNameLst>
                                      </p:cBhvr>
                                      <p:to>
                                        <p:strVal val="visible"/>
                                      </p:to>
                                    </p:set>
                                    <p:set>
                                      <p:cBhvr>
                                        <p:cTn id="105" dur="455" fill="hold">
                                          <p:stCondLst>
                                            <p:cond delay="0"/>
                                          </p:stCondLst>
                                        </p:cTn>
                                        <p:tgtEl>
                                          <p:spTgt spid="18"/>
                                        </p:tgtEl>
                                        <p:attrNameLst>
                                          <p:attrName>style.rotation</p:attrName>
                                        </p:attrNameLst>
                                      </p:cBhvr>
                                      <p:to>
                                        <p:strVal val="-45.0"/>
                                      </p:to>
                                    </p:set>
                                    <p:anim calcmode="lin" valueType="num">
                                      <p:cBhvr>
                                        <p:cTn id="106" dur="455" fill="hold">
                                          <p:stCondLst>
                                            <p:cond delay="455"/>
                                          </p:stCondLst>
                                        </p:cTn>
                                        <p:tgtEl>
                                          <p:spTgt spid="18"/>
                                        </p:tgtEl>
                                        <p:attrNameLst>
                                          <p:attrName>style.rotation</p:attrName>
                                        </p:attrNameLst>
                                      </p:cBhvr>
                                      <p:tavLst>
                                        <p:tav tm="0">
                                          <p:val>
                                            <p:fltVal val="-45"/>
                                          </p:val>
                                        </p:tav>
                                        <p:tav tm="69900">
                                          <p:val>
                                            <p:fltVal val="45"/>
                                          </p:val>
                                        </p:tav>
                                        <p:tav tm="100000">
                                          <p:val>
                                            <p:fltVal val="0"/>
                                          </p:val>
                                        </p:tav>
                                      </p:tavLst>
                                    </p:anim>
                                    <p:anim calcmode="lin" valueType="num">
                                      <p:cBhvr>
                                        <p:cTn id="107" dur="455"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8" dur="156" decel="50000" autoRev="1" fill="hold">
                                          <p:stCondLst>
                                            <p:cond delay="455"/>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09" dur="136" fill="hold">
                                          <p:stCondLst>
                                            <p:cond delay="864"/>
                                          </p:stCondLst>
                                        </p:cTn>
                                        <p:tgtEl>
                                          <p:spTgt spid="18"/>
                                        </p:tgtEl>
                                        <p:attrNameLst>
                                          <p:attrName>ppt_y</p:attrName>
                                        </p:attrNameLst>
                                      </p:cBhvr>
                                      <p:tavLst>
                                        <p:tav tm="0">
                                          <p:val>
                                            <p:strVal val="#ppt_y-(0.354*#ppt_w-0.172*#ppt_h)"/>
                                          </p:val>
                                        </p:tav>
                                        <p:tav tm="100000">
                                          <p:val>
                                            <p:strVal val="#ppt_y"/>
                                          </p:val>
                                        </p:tav>
                                      </p:tavLst>
                                    </p:anim>
                                  </p:childTnLst>
                                </p:cTn>
                              </p:par>
                              <p:par>
                                <p:cTn id="110" presetID="38" presetClass="entr" presetSubtype="0" accel="50000" fill="hold" grpId="0" nodeType="withEffect">
                                  <p:stCondLst>
                                    <p:cond delay="0"/>
                                  </p:stCondLst>
                                  <p:iterate type="lt">
                                    <p:tmPct val="50000"/>
                                  </p:iterate>
                                  <p:childTnLst>
                                    <p:set>
                                      <p:cBhvr>
                                        <p:cTn id="111" dur="1" fill="hold">
                                          <p:stCondLst>
                                            <p:cond delay="0"/>
                                          </p:stCondLst>
                                        </p:cTn>
                                        <p:tgtEl>
                                          <p:spTgt spid="20"/>
                                        </p:tgtEl>
                                        <p:attrNameLst>
                                          <p:attrName>style.visibility</p:attrName>
                                        </p:attrNameLst>
                                      </p:cBhvr>
                                      <p:to>
                                        <p:strVal val="visible"/>
                                      </p:to>
                                    </p:set>
                                    <p:set>
                                      <p:cBhvr>
                                        <p:cTn id="112" dur="455" fill="hold">
                                          <p:stCondLst>
                                            <p:cond delay="0"/>
                                          </p:stCondLst>
                                        </p:cTn>
                                        <p:tgtEl>
                                          <p:spTgt spid="20"/>
                                        </p:tgtEl>
                                        <p:attrNameLst>
                                          <p:attrName>style.rotation</p:attrName>
                                        </p:attrNameLst>
                                      </p:cBhvr>
                                      <p:to>
                                        <p:strVal val="-45.0"/>
                                      </p:to>
                                    </p:set>
                                    <p:anim calcmode="lin" valueType="num">
                                      <p:cBhvr>
                                        <p:cTn id="113" dur="455" fill="hold">
                                          <p:stCondLst>
                                            <p:cond delay="455"/>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114" dur="455"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15" dur="156" decel="50000" autoRev="1" fill="hold">
                                          <p:stCondLst>
                                            <p:cond delay="455"/>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6" dur="136" fill="hold">
                                          <p:stCondLst>
                                            <p:cond delay="864"/>
                                          </p:stCondLst>
                                        </p:cTn>
                                        <p:tgtEl>
                                          <p:spTgt spid="20"/>
                                        </p:tgtEl>
                                        <p:attrNameLst>
                                          <p:attrName>ppt_y</p:attrName>
                                        </p:attrNameLst>
                                      </p:cBhvr>
                                      <p:tavLst>
                                        <p:tav tm="0">
                                          <p:val>
                                            <p:strVal val="#ppt_y-(0.354*#ppt_w-0.172*#ppt_h)"/>
                                          </p:val>
                                        </p:tav>
                                        <p:tav tm="100000">
                                          <p:val>
                                            <p:strVal val="#ppt_y"/>
                                          </p:val>
                                        </p:tav>
                                      </p:tavLst>
                                    </p:anim>
                                  </p:childTnLst>
                                </p:cTn>
                              </p:par>
                            </p:childTnLst>
                          </p:cTn>
                        </p:par>
                        <p:par>
                          <p:cTn id="117" fill="hold">
                            <p:stCondLst>
                              <p:cond delay="6000"/>
                            </p:stCondLst>
                            <p:childTnLst>
                              <p:par>
                                <p:cTn id="118" presetID="38" presetClass="exit" presetSubtype="0" accel="50000" fill="hold" grpId="1" nodeType="afterEffect">
                                  <p:stCondLst>
                                    <p:cond delay="0"/>
                                  </p:stCondLst>
                                  <p:iterate type="lt">
                                    <p:tmPct val="50000"/>
                                  </p:iterate>
                                  <p:childTnLst>
                                    <p:anim calcmode="lin" valueType="num">
                                      <p:cBhvr>
                                        <p:cTn id="119" dur="500">
                                          <p:stCondLst>
                                            <p:cond delay="0"/>
                                          </p:stCondLst>
                                        </p:cTn>
                                        <p:tgtEl>
                                          <p:spTgt spid="4"/>
                                        </p:tgtEl>
                                        <p:attrNameLst>
                                          <p:attrName>style.rotation</p:attrName>
                                        </p:attrNameLst>
                                      </p:cBhvr>
                                      <p:tavLst>
                                        <p:tav tm="0">
                                          <p:val>
                                            <p:fltVal val="0"/>
                                          </p:val>
                                        </p:tav>
                                        <p:tav tm="100000">
                                          <p:val>
                                            <p:fltVal val="45"/>
                                          </p:val>
                                        </p:tav>
                                      </p:tavLst>
                                    </p:anim>
                                    <p:anim calcmode="lin" valueType="num">
                                      <p:cBhvr>
                                        <p:cTn id="120" dur="500">
                                          <p:stCondLst>
                                            <p:cond delay="0"/>
                                          </p:stCondLst>
                                        </p:cTn>
                                        <p:tgtEl>
                                          <p:spTgt spid="4"/>
                                        </p:tgtEl>
                                        <p:attrNameLst>
                                          <p:attrName>ppt_y</p:attrName>
                                        </p:attrNameLst>
                                      </p:cBhvr>
                                      <p:tavLst>
                                        <p:tav tm="0">
                                          <p:val>
                                            <p:strVal val="ppt_y"/>
                                          </p:val>
                                        </p:tav>
                                        <p:tav tm="100000">
                                          <p:val>
                                            <p:strVal val="ppt_y+1"/>
                                          </p:val>
                                        </p:tav>
                                      </p:tavLst>
                                    </p:anim>
                                    <p:set>
                                      <p:cBhvr>
                                        <p:cTn id="1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Co to są liczby pierwsze?</a:t>
            </a:r>
            <a:endParaRPr lang="pl-PL" dirty="0"/>
          </a:p>
        </p:txBody>
      </p:sp>
      <p:sp>
        <p:nvSpPr>
          <p:cNvPr id="3" name="Symbol zastępczy zawartości 2"/>
          <p:cNvSpPr>
            <a:spLocks noGrp="1"/>
          </p:cNvSpPr>
          <p:nvPr>
            <p:ph idx="1"/>
          </p:nvPr>
        </p:nvSpPr>
        <p:spPr/>
        <p:txBody>
          <a:bodyPr>
            <a:normAutofit/>
          </a:bodyPr>
          <a:lstStyle/>
          <a:p>
            <a:pPr marL="0" indent="0">
              <a:buNone/>
            </a:pPr>
            <a:r>
              <a:rPr lang="pl-PL" sz="2800" b="1" dirty="0" smtClean="0"/>
              <a:t>Liczba </a:t>
            </a:r>
            <a:r>
              <a:rPr lang="pl-PL" sz="2800" b="1" dirty="0"/>
              <a:t>pierwsza </a:t>
            </a:r>
            <a:r>
              <a:rPr lang="pl-PL" sz="2800" dirty="0"/>
              <a:t>to liczba naturalna większa od </a:t>
            </a:r>
            <a:r>
              <a:rPr lang="pl-PL" sz="2800" dirty="0" smtClean="0"/>
              <a:t>1, </a:t>
            </a:r>
            <a:r>
              <a:rPr lang="pl-PL" sz="2800" dirty="0"/>
              <a:t>którą można podzielić bez reszty przez jedynie dwie liczby naturalne: przez 1 oraz przez nią samą. Przykładowe liczby pierwsze to 2, 3, 5, </a:t>
            </a:r>
            <a:r>
              <a:rPr lang="pl-PL" sz="2800" dirty="0" smtClean="0"/>
              <a:t>7. </a:t>
            </a:r>
          </a:p>
          <a:p>
            <a:pPr marL="0" indent="0">
              <a:buNone/>
            </a:pPr>
            <a:r>
              <a:rPr lang="pl-PL" sz="2800" dirty="0" smtClean="0"/>
              <a:t>Każdą liczbę większą od 1, a nie będącą liczbą pierwszą nazywamy </a:t>
            </a:r>
            <a:r>
              <a:rPr lang="pl-PL" sz="2800" b="1" dirty="0" smtClean="0"/>
              <a:t>liczbą złożoną</a:t>
            </a:r>
            <a:r>
              <a:rPr lang="pl-PL" sz="2800" dirty="0" smtClean="0"/>
              <a:t> i można ją przedstawić </a:t>
            </a:r>
            <a:br>
              <a:rPr lang="pl-PL" sz="2800" dirty="0" smtClean="0"/>
            </a:br>
            <a:r>
              <a:rPr lang="pl-PL" sz="2800" dirty="0" smtClean="0"/>
              <a:t>w postaci iloczynu mniejszych liczb naturalnych. </a:t>
            </a:r>
          </a:p>
          <a:p>
            <a:pPr marL="0" indent="0">
              <a:buNone/>
            </a:pPr>
            <a:r>
              <a:rPr lang="pl-PL" sz="2800" dirty="0" smtClean="0"/>
              <a:t>Liczby </a:t>
            </a:r>
            <a:r>
              <a:rPr lang="pl-PL" sz="2800" b="1" dirty="0" smtClean="0"/>
              <a:t>1</a:t>
            </a:r>
            <a:r>
              <a:rPr lang="pl-PL" sz="2800" dirty="0" smtClean="0"/>
              <a:t> lub </a:t>
            </a:r>
            <a:r>
              <a:rPr lang="pl-PL" sz="2800" b="1" dirty="0" smtClean="0"/>
              <a:t>0</a:t>
            </a:r>
            <a:r>
              <a:rPr lang="pl-PL" sz="2800" dirty="0" smtClean="0"/>
              <a:t> nie jest ani liczbą pierwszą, ani złożoną.</a:t>
            </a:r>
            <a:endParaRPr lang="pl-PL" sz="2800" dirty="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Rodzaje liczb pierwszych</a:t>
            </a:r>
            <a:endParaRPr lang="pl-PL" dirty="0"/>
          </a:p>
        </p:txBody>
      </p:sp>
      <p:sp>
        <p:nvSpPr>
          <p:cNvPr id="3" name="Symbol zastępczy zawartości 2"/>
          <p:cNvSpPr>
            <a:spLocks noGrp="1"/>
          </p:cNvSpPr>
          <p:nvPr>
            <p:ph idx="1"/>
          </p:nvPr>
        </p:nvSpPr>
        <p:spPr/>
        <p:txBody>
          <a:bodyPr>
            <a:normAutofit/>
          </a:bodyPr>
          <a:lstStyle/>
          <a:p>
            <a:pPr marL="0" indent="0">
              <a:buNone/>
            </a:pPr>
            <a:r>
              <a:rPr lang="pl-PL" sz="2800" dirty="0" smtClean="0"/>
              <a:t>Liczby </a:t>
            </a:r>
            <a:r>
              <a:rPr lang="pl-PL" sz="2800" dirty="0"/>
              <a:t>pierwsze możemy podzielić na wiele różnych rodzajów, jednak wśród najważniejszych znajdziemy: </a:t>
            </a:r>
            <a:endParaRPr lang="pl-PL" sz="2800" dirty="0" smtClean="0"/>
          </a:p>
          <a:p>
            <a:pPr marL="0" indent="0"/>
            <a:r>
              <a:rPr lang="pl-PL" sz="2800" b="1" dirty="0" smtClean="0"/>
              <a:t>liczby bliźniacze </a:t>
            </a:r>
            <a:r>
              <a:rPr lang="pl-PL" sz="2800" dirty="0" smtClean="0"/>
              <a:t>(np. 3 i 5), </a:t>
            </a:r>
          </a:p>
          <a:p>
            <a:pPr marL="0" indent="0"/>
            <a:r>
              <a:rPr lang="pl-PL" sz="2800" b="1" dirty="0" smtClean="0"/>
              <a:t>liczby czworacze </a:t>
            </a:r>
            <a:r>
              <a:rPr lang="pl-PL" sz="2800" dirty="0" smtClean="0"/>
              <a:t>(np. 5, 7, 11 i 13), </a:t>
            </a:r>
          </a:p>
          <a:p>
            <a:pPr marL="0" indent="0"/>
            <a:r>
              <a:rPr lang="pl-PL" sz="2800" b="1" dirty="0" smtClean="0"/>
              <a:t>liczby izolowane </a:t>
            </a:r>
            <a:r>
              <a:rPr lang="pl-PL" sz="2800" dirty="0" smtClean="0"/>
              <a:t>(np. 23), </a:t>
            </a:r>
          </a:p>
          <a:p>
            <a:pPr marL="0" indent="0"/>
            <a:r>
              <a:rPr lang="pl-PL" sz="2800" b="1" dirty="0" smtClean="0"/>
              <a:t>liczby </a:t>
            </a:r>
            <a:r>
              <a:rPr lang="pl-PL" sz="2800" b="1" dirty="0"/>
              <a:t>Sophie </a:t>
            </a:r>
            <a:r>
              <a:rPr lang="pl-PL" sz="2800" b="1" dirty="0" smtClean="0"/>
              <a:t>Germain </a:t>
            </a:r>
            <a:r>
              <a:rPr lang="pl-PL" sz="2800" dirty="0" smtClean="0"/>
              <a:t>(np. 23, ponieważ 2 · 23 + 1 = 47 jest liczbą pierwszą), </a:t>
            </a:r>
          </a:p>
          <a:p>
            <a:pPr marL="0" indent="0"/>
            <a:r>
              <a:rPr lang="pl-PL" sz="2800" b="1" dirty="0" smtClean="0"/>
              <a:t>liczby Fermata </a:t>
            </a:r>
            <a:r>
              <a:rPr lang="pl-PL" sz="2800" dirty="0" smtClean="0"/>
              <a:t>(np. 2</a:t>
            </a:r>
            <a:r>
              <a:rPr lang="pl-PL" sz="2800" baseline="30000" dirty="0" smtClean="0"/>
              <a:t>1</a:t>
            </a:r>
            <a:r>
              <a:rPr lang="pl-PL" sz="2800" dirty="0" smtClean="0"/>
              <a:t>+1=3),</a:t>
            </a:r>
          </a:p>
          <a:p>
            <a:pPr marL="0" indent="0"/>
            <a:r>
              <a:rPr lang="pl-PL" sz="2800" b="1" dirty="0" smtClean="0"/>
              <a:t>liczby Mersenne'a </a:t>
            </a:r>
            <a:r>
              <a:rPr lang="pl-PL" sz="2800" dirty="0" smtClean="0"/>
              <a:t>(np. 2</a:t>
            </a:r>
            <a:r>
              <a:rPr lang="pl-PL" sz="2800" baseline="30000" dirty="0" smtClean="0"/>
              <a:t>2</a:t>
            </a:r>
            <a:r>
              <a:rPr lang="pl-PL" sz="2800" dirty="0" smtClean="0"/>
              <a:t>-1=3).</a:t>
            </a:r>
            <a:endParaRPr lang="pl-PL" sz="2800" dirty="0"/>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Historia poszukiwań</a:t>
            </a:r>
            <a:endParaRPr lang="pl-PL" dirty="0"/>
          </a:p>
        </p:txBody>
      </p:sp>
      <p:sp>
        <p:nvSpPr>
          <p:cNvPr id="3" name="Symbol zastępczy zawartości 2"/>
          <p:cNvSpPr>
            <a:spLocks noGrp="1"/>
          </p:cNvSpPr>
          <p:nvPr>
            <p:ph idx="1"/>
          </p:nvPr>
        </p:nvSpPr>
        <p:spPr>
          <a:xfrm>
            <a:off x="395536" y="1484784"/>
            <a:ext cx="7283152" cy="4525963"/>
          </a:xfrm>
        </p:spPr>
        <p:txBody>
          <a:bodyPr>
            <a:normAutofit/>
          </a:bodyPr>
          <a:lstStyle/>
          <a:p>
            <a:pPr marL="0" indent="0">
              <a:buNone/>
            </a:pPr>
            <a:r>
              <a:rPr lang="pl-PL" sz="2800" dirty="0"/>
              <a:t>Liczby pierwsze fascynowały matematyków od najwcześniejszych </a:t>
            </a:r>
            <a:r>
              <a:rPr lang="pl-PL" sz="2800" dirty="0" smtClean="0"/>
              <a:t>czasów. Są podstawą matematycznych działań, wciąż stanowią źródło wielu zagadek i nierozwiązanych problemów matematycznych</a:t>
            </a:r>
            <a:r>
              <a:rPr lang="pl-PL" sz="2800" b="1" dirty="0" smtClean="0"/>
              <a:t>. </a:t>
            </a:r>
          </a:p>
          <a:p>
            <a:pPr marL="0" indent="0">
              <a:buNone/>
            </a:pPr>
            <a:r>
              <a:rPr lang="pl-PL" sz="2800" dirty="0" smtClean="0"/>
              <a:t>Pierwsze </a:t>
            </a:r>
            <a:r>
              <a:rPr lang="pl-PL" sz="2800" dirty="0"/>
              <a:t>opracowanie na temat liczb pierwszych przygotował </a:t>
            </a:r>
            <a:r>
              <a:rPr lang="pl-PL" sz="2800" b="1" dirty="0" smtClean="0"/>
              <a:t>Euklides</a:t>
            </a:r>
            <a:r>
              <a:rPr lang="pl-PL" sz="2800" dirty="0" smtClean="0"/>
              <a:t>, </a:t>
            </a:r>
            <a:r>
              <a:rPr lang="pl-PL" sz="2800" dirty="0"/>
              <a:t>grecki matematyk, który opisał liczby pierwsze oraz ich własności. </a:t>
            </a:r>
          </a:p>
        </p:txBody>
      </p:sp>
      <p:pic>
        <p:nvPicPr>
          <p:cNvPr id="14338" name="Picture 2" descr="Znalezione obrazy dla zapytania Euklides"/>
          <p:cNvPicPr>
            <a:picLocks noChangeAspect="1" noChangeArrowheads="1"/>
          </p:cNvPicPr>
          <p:nvPr/>
        </p:nvPicPr>
        <p:blipFill>
          <a:blip r:embed="rId2" cstate="print"/>
          <a:srcRect/>
          <a:stretch>
            <a:fillRect/>
          </a:stretch>
        </p:blipFill>
        <p:spPr bwMode="auto">
          <a:xfrm>
            <a:off x="7181576" y="3861048"/>
            <a:ext cx="1962424" cy="2505425"/>
          </a:xfrm>
          <a:prstGeom prst="rect">
            <a:avLst/>
          </a:prstGeom>
          <a:noFill/>
          <a:effectLst>
            <a:softEdge rad="317500"/>
          </a:effectLst>
        </p:spPr>
      </p:pic>
      <p:sp>
        <p:nvSpPr>
          <p:cNvPr id="5" name="pole tekstowe 4"/>
          <p:cNvSpPr txBox="1"/>
          <p:nvPr/>
        </p:nvSpPr>
        <p:spPr>
          <a:xfrm>
            <a:off x="6876256" y="6093296"/>
            <a:ext cx="2160240" cy="646331"/>
          </a:xfrm>
          <a:prstGeom prst="rect">
            <a:avLst/>
          </a:prstGeom>
          <a:noFill/>
        </p:spPr>
        <p:txBody>
          <a:bodyPr wrap="square" rtlCol="0">
            <a:spAutoFit/>
          </a:bodyPr>
          <a:lstStyle/>
          <a:p>
            <a:pPr algn="ctr"/>
            <a:r>
              <a:rPr lang="pl-PL" dirty="0" smtClean="0"/>
              <a:t>Euklides</a:t>
            </a:r>
            <a:br>
              <a:rPr lang="pl-PL" dirty="0" smtClean="0"/>
            </a:br>
            <a:r>
              <a:rPr lang="pl-PL" dirty="0" smtClean="0"/>
              <a:t>(ok. 365 – 300 p.n.e.)</a:t>
            </a:r>
            <a:endParaRPr lang="pl-PL" dirty="0"/>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a:t>
            </a:r>
            <a:r>
              <a:rPr lang="pl-PL" dirty="0" smtClean="0"/>
              <a:t>ito Eratostenesa</a:t>
            </a:r>
            <a:endParaRPr lang="pl-PL" dirty="0"/>
          </a:p>
        </p:txBody>
      </p:sp>
      <p:sp>
        <p:nvSpPr>
          <p:cNvPr id="3" name="Symbol zastępczy zawartości 2"/>
          <p:cNvSpPr>
            <a:spLocks noGrp="1"/>
          </p:cNvSpPr>
          <p:nvPr>
            <p:ph idx="1"/>
          </p:nvPr>
        </p:nvSpPr>
        <p:spPr>
          <a:xfrm>
            <a:off x="457200" y="1340768"/>
            <a:ext cx="8219256" cy="1612776"/>
          </a:xfrm>
        </p:spPr>
        <p:txBody>
          <a:bodyPr>
            <a:noAutofit/>
          </a:bodyPr>
          <a:lstStyle/>
          <a:p>
            <a:pPr marL="0" indent="0">
              <a:buNone/>
            </a:pPr>
            <a:r>
              <a:rPr lang="pl-PL" sz="2800" b="1" dirty="0" smtClean="0"/>
              <a:t>Eratostenes</a:t>
            </a:r>
            <a:r>
              <a:rPr lang="pl-PL" sz="2800" dirty="0" smtClean="0"/>
              <a:t> z Cyreny, opracował algorytm, który w prosty sposób pozwala wyznaczać dowolnie wiele liczb pierwszych z przedziału [2..</a:t>
            </a:r>
            <a:r>
              <a:rPr lang="pl-PL" sz="2800" i="1" dirty="0" smtClean="0"/>
              <a:t>n</a:t>
            </a:r>
            <a:r>
              <a:rPr lang="pl-PL" sz="2800" dirty="0" smtClean="0"/>
              <a:t>].</a:t>
            </a:r>
            <a:r>
              <a:rPr lang="pl-PL" sz="2800" b="1" dirty="0" smtClean="0"/>
              <a:t> </a:t>
            </a:r>
            <a:endParaRPr lang="pl-PL" sz="2800" dirty="0"/>
          </a:p>
        </p:txBody>
      </p:sp>
      <p:pic>
        <p:nvPicPr>
          <p:cNvPr id="15362" name="Picture 2" descr="Znalezione obrazy dla zapytania Eratostene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804248" y="4149080"/>
            <a:ext cx="1754017" cy="1735089"/>
          </a:xfrm>
          <a:prstGeom prst="rect">
            <a:avLst/>
          </a:prstGeom>
          <a:noFill/>
          <a:effectLst>
            <a:softEdge rad="127000"/>
          </a:effectLst>
        </p:spPr>
      </p:pic>
      <p:pic>
        <p:nvPicPr>
          <p:cNvPr id="15364" name="Picture 4" descr="Plik:Sieve of Eratosthenes animation.gif"/>
          <p:cNvPicPr>
            <a:picLocks noChangeAspect="1" noChangeArrowheads="1" noCrop="1"/>
          </p:cNvPicPr>
          <p:nvPr/>
        </p:nvPicPr>
        <p:blipFill>
          <a:blip r:embed="rId3" cstate="print">
            <a:clrChange>
              <a:clrFrom>
                <a:srgbClr val="FFFFFF"/>
              </a:clrFrom>
              <a:clrTo>
                <a:srgbClr val="FFFFFF">
                  <a:alpha val="0"/>
                </a:srgbClr>
              </a:clrTo>
            </a:clrChange>
            <a:lum bright="10000"/>
          </a:blip>
          <a:srcRect/>
          <a:stretch>
            <a:fillRect/>
          </a:stretch>
        </p:blipFill>
        <p:spPr bwMode="auto">
          <a:xfrm>
            <a:off x="2123728" y="2638692"/>
            <a:ext cx="4687154" cy="3886652"/>
          </a:xfrm>
          <a:prstGeom prst="rect">
            <a:avLst/>
          </a:prstGeom>
          <a:noFill/>
          <a:effectLst>
            <a:reflection blurRad="6350" stA="50000" endA="300" endPos="90000" dir="5400000" sy="-100000" algn="bl" rotWithShape="0"/>
            <a:softEdge rad="12700"/>
          </a:effectLst>
        </p:spPr>
      </p:pic>
      <p:sp>
        <p:nvSpPr>
          <p:cNvPr id="7" name="pole tekstowe 6"/>
          <p:cNvSpPr txBox="1"/>
          <p:nvPr/>
        </p:nvSpPr>
        <p:spPr>
          <a:xfrm>
            <a:off x="6732240" y="6093296"/>
            <a:ext cx="2160240" cy="646331"/>
          </a:xfrm>
          <a:prstGeom prst="rect">
            <a:avLst/>
          </a:prstGeom>
          <a:noFill/>
        </p:spPr>
        <p:txBody>
          <a:bodyPr wrap="square" rtlCol="0">
            <a:spAutoFit/>
          </a:bodyPr>
          <a:lstStyle/>
          <a:p>
            <a:pPr algn="ctr"/>
            <a:r>
              <a:rPr lang="pl-PL" dirty="0" smtClean="0"/>
              <a:t>Eratostenes </a:t>
            </a:r>
            <a:br>
              <a:rPr lang="pl-PL" dirty="0" smtClean="0"/>
            </a:br>
            <a:r>
              <a:rPr lang="pl-PL" dirty="0" smtClean="0"/>
              <a:t>(276 – 194 p.n.e.)</a:t>
            </a:r>
            <a:endParaRPr lang="pl-PL" dirty="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smtClean="0"/>
              <a:t>Trudność poszukiwania</a:t>
            </a:r>
            <a:endParaRPr lang="pl-PL" dirty="0"/>
          </a:p>
        </p:txBody>
      </p:sp>
      <p:sp>
        <p:nvSpPr>
          <p:cNvPr id="3" name="Symbol zastępczy zawartości 2"/>
          <p:cNvSpPr>
            <a:spLocks noGrp="1"/>
          </p:cNvSpPr>
          <p:nvPr>
            <p:ph idx="1"/>
          </p:nvPr>
        </p:nvSpPr>
        <p:spPr/>
        <p:txBody>
          <a:bodyPr>
            <a:normAutofit/>
          </a:bodyPr>
          <a:lstStyle/>
          <a:p>
            <a:pPr marL="0" indent="0">
              <a:buNone/>
            </a:pPr>
            <a:r>
              <a:rPr lang="pl-PL" sz="2800" dirty="0" smtClean="0"/>
              <a:t>Liczb </a:t>
            </a:r>
            <a:r>
              <a:rPr lang="pl-PL" sz="2800" dirty="0"/>
              <a:t>pierwszych jest nieskończenie wiele, co dowiódł już Euklides, od tamtej pory matematycy z zapałem poszukują kolejnych, coraz większych liczb pierwszych. Przez ostatnie 20 lat odkryto i potwierdzono zaledwie 15 liczb pierwszych, mimo współpracy wielu uczonych,  tysięcy procesorów na całym świecie oraz nagród finansowych. Zadanie nie jest proste, ponieważ im większe wartości liczbowe tym rzadziej zaczynają się one pojawiać i trudniej </a:t>
            </a:r>
            <a:r>
              <a:rPr lang="pl-PL" sz="2800" dirty="0" smtClean="0"/>
              <a:t>weryfikować </a:t>
            </a:r>
            <a:r>
              <a:rPr lang="pl-PL" sz="2800" dirty="0"/>
              <a:t>ich wszystkie dzielniki.</a:t>
            </a:r>
          </a:p>
          <a:p>
            <a:endParaRPr lang="pl-PL" sz="2800"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t>Nowa rekordzistka liczy </a:t>
            </a:r>
            <a:br>
              <a:rPr lang="pl-PL" dirty="0" smtClean="0"/>
            </a:br>
            <a:r>
              <a:rPr lang="pl-PL" dirty="0" smtClean="0"/>
              <a:t>22 338 618 cyfr</a:t>
            </a:r>
            <a:endParaRPr lang="pl-PL" dirty="0"/>
          </a:p>
        </p:txBody>
      </p:sp>
      <p:sp>
        <p:nvSpPr>
          <p:cNvPr id="3" name="Symbol zastępczy zawartości 2"/>
          <p:cNvSpPr>
            <a:spLocks noGrp="1"/>
          </p:cNvSpPr>
          <p:nvPr>
            <p:ph idx="1"/>
          </p:nvPr>
        </p:nvSpPr>
        <p:spPr/>
        <p:txBody>
          <a:bodyPr>
            <a:normAutofit/>
          </a:bodyPr>
          <a:lstStyle/>
          <a:p>
            <a:pPr marL="0" indent="0" algn="ctr">
              <a:spcBef>
                <a:spcPts val="0"/>
              </a:spcBef>
              <a:spcAft>
                <a:spcPts val="4800"/>
              </a:spcAft>
              <a:buNone/>
            </a:pPr>
            <a:r>
              <a:rPr lang="pl-PL" sz="8000" dirty="0" smtClean="0"/>
              <a:t>2</a:t>
            </a:r>
            <a:r>
              <a:rPr lang="pl-PL" sz="8000" baseline="30000" dirty="0" smtClean="0"/>
              <a:t>74207281</a:t>
            </a:r>
            <a:r>
              <a:rPr lang="pl-PL" sz="8000" dirty="0" smtClean="0"/>
              <a:t>-1</a:t>
            </a:r>
          </a:p>
          <a:p>
            <a:pPr marL="0" indent="0" algn="ctr">
              <a:spcBef>
                <a:spcPts val="0"/>
              </a:spcBef>
              <a:spcAft>
                <a:spcPts val="4800"/>
              </a:spcAft>
              <a:buNone/>
            </a:pPr>
            <a:r>
              <a:rPr lang="pl-PL" sz="2800" dirty="0" smtClean="0"/>
              <a:t>Została ona odkryta 7 stycznia 2016 roku przez Curtisa Coopera – uczestnika projektu GIMPS.</a:t>
            </a: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Ja w świecie liczb pierwszych</a:t>
            </a:r>
            <a:endParaRPr lang="pl-PL" dirty="0"/>
          </a:p>
        </p:txBody>
      </p:sp>
      <p:sp>
        <p:nvSpPr>
          <p:cNvPr id="7" name="pole tekstowe 6"/>
          <p:cNvSpPr txBox="1"/>
          <p:nvPr/>
        </p:nvSpPr>
        <p:spPr>
          <a:xfrm>
            <a:off x="179512" y="1916832"/>
            <a:ext cx="2808312" cy="2585323"/>
          </a:xfrm>
          <a:prstGeom prst="rect">
            <a:avLst/>
          </a:prstGeom>
          <a:noFill/>
        </p:spPr>
        <p:txBody>
          <a:bodyPr wrap="square" rtlCol="0">
            <a:spAutoFit/>
          </a:bodyPr>
          <a:lstStyle/>
          <a:p>
            <a:r>
              <a:rPr lang="pl-PL" dirty="0" smtClean="0"/>
              <a:t>Stworzyłem dwie aplikacje z wykorzystaniem środowiska programistycznego Lazarus stworzonego na wzór Delphi. Pierwsza wyszukuje liczby pierwsze w podanym zakresie oraz drugą sprawdzającą, czy podana liczba jest liczbą pierwszą. </a:t>
            </a:r>
            <a:endParaRPr lang="pl-PL" dirty="0"/>
          </a:p>
        </p:txBody>
      </p:sp>
      <p:pic>
        <p:nvPicPr>
          <p:cNvPr id="1026" name="Picture 2" descr="I:\zrzuty\Sprawdz.png"/>
          <p:cNvPicPr>
            <a:picLocks noChangeAspect="1" noChangeArrowheads="1"/>
          </p:cNvPicPr>
          <p:nvPr/>
        </p:nvPicPr>
        <p:blipFill>
          <a:blip r:embed="rId2" cstate="print"/>
          <a:srcRect/>
          <a:stretch>
            <a:fillRect/>
          </a:stretch>
        </p:blipFill>
        <p:spPr bwMode="auto">
          <a:xfrm>
            <a:off x="3048000" y="1981200"/>
            <a:ext cx="6096000" cy="4876800"/>
          </a:xfrm>
          <a:prstGeom prst="rect">
            <a:avLst/>
          </a:prstGeom>
          <a:noFill/>
          <a:effectLst/>
        </p:spPr>
      </p:pic>
      <p:pic>
        <p:nvPicPr>
          <p:cNvPr id="1027" name="Picture 3" descr="I:\zrzuty\Szukaj.png"/>
          <p:cNvPicPr>
            <a:picLocks noChangeAspect="1" noChangeArrowheads="1"/>
          </p:cNvPicPr>
          <p:nvPr/>
        </p:nvPicPr>
        <p:blipFill>
          <a:blip r:embed="rId3" cstate="print"/>
          <a:srcRect/>
          <a:stretch>
            <a:fillRect/>
          </a:stretch>
        </p:blipFill>
        <p:spPr bwMode="auto">
          <a:xfrm>
            <a:off x="3048000" y="1981200"/>
            <a:ext cx="6096000" cy="4876800"/>
          </a:xfrm>
          <a:prstGeom prst="rect">
            <a:avLst/>
          </a:prstGeom>
          <a:noFill/>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2000" fill="hold"/>
                                        <p:tgtEl>
                                          <p:spTgt spid="1026"/>
                                        </p:tgtEl>
                                        <p:attrNameLst>
                                          <p:attrName>ppt_x</p:attrName>
                                        </p:attrNameLst>
                                      </p:cBhvr>
                                      <p:tavLst>
                                        <p:tav tm="0">
                                          <p:val>
                                            <p:strVal val="0-#ppt_w/2"/>
                                          </p:val>
                                        </p:tav>
                                        <p:tav tm="100000">
                                          <p:val>
                                            <p:strVal val="#ppt_x"/>
                                          </p:val>
                                        </p:tav>
                                      </p:tavLst>
                                    </p:anim>
                                    <p:anim calcmode="lin" valueType="num">
                                      <p:cBhvr additive="base">
                                        <p:cTn id="8" dur="20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2000" fill="hold"/>
                                        <p:tgtEl>
                                          <p:spTgt spid="1027"/>
                                        </p:tgtEl>
                                        <p:attrNameLst>
                                          <p:attrName>ppt_x</p:attrName>
                                        </p:attrNameLst>
                                      </p:cBhvr>
                                      <p:tavLst>
                                        <p:tav tm="0">
                                          <p:val>
                                            <p:strVal val="0-#ppt_w/2"/>
                                          </p:val>
                                        </p:tav>
                                        <p:tav tm="100000">
                                          <p:val>
                                            <p:strVal val="#ppt_x"/>
                                          </p:val>
                                        </p:tav>
                                      </p:tavLst>
                                    </p:anim>
                                    <p:anim calcmode="lin" valueType="num">
                                      <p:cBhvr additive="base">
                                        <p:cTn id="14" dur="20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rogram.avi">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
        <p:nvSpPr>
          <p:cNvPr id="6" name="Przycisk akcji: Do przodu lub Następny 5">
            <a:hlinkClick r:id="" action="ppaction://hlinkshowjump?jump=nextslide" highlightClick="1"/>
          </p:cNvPr>
          <p:cNvSpPr/>
          <p:nvPr/>
        </p:nvSpPr>
        <p:spPr>
          <a:xfrm>
            <a:off x="8639944" y="6353944"/>
            <a:ext cx="504056" cy="504056"/>
          </a:xfrm>
          <a:prstGeom prst="actionButtonForwardNext">
            <a:avLst/>
          </a:prstGeom>
          <a:gradFill>
            <a:gsLst>
              <a:gs pos="0">
                <a:schemeClr val="tx1"/>
              </a:gs>
              <a:gs pos="100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4"/>
                                        </p:tgtEl>
                                      </p:cBhvr>
                                    </p:cmd>
                                  </p:childTnLst>
                                </p:cTn>
                              </p:par>
                            </p:childTnLst>
                          </p:cTn>
                        </p:par>
                      </p:childTnLst>
                    </p:cTn>
                  </p:par>
                </p:childTnLst>
              </p:cTn>
              <p:nextCondLst>
                <p:cond evt="onClick" delay="0">
                  <p:tgtEl>
                    <p:spTgt spid="4"/>
                  </p:tgtEl>
                </p:cond>
              </p:nextCondLst>
            </p:seq>
            <p:video>
              <p:cMediaNode>
                <p:cTn id="14" fill="hold" display="0">
                  <p:stCondLst>
                    <p:cond delay="indefinite"/>
                  </p:stCondLst>
                  <p:endCondLst>
                    <p:cond evt="onNext" delay="0">
                      <p:tgtEl>
                        <p:sldTgt/>
                      </p:tgtEl>
                    </p:cond>
                    <p:cond evt="onPrev" delay="0">
                      <p:tgtEl>
                        <p:sldTgt/>
                      </p:tgtEl>
                    </p:cond>
                  </p:endCondLst>
                </p:cTn>
                <p:tgtEl>
                  <p:spTgt spid="4"/>
                </p:tgtEl>
              </p:cMediaNode>
            </p:video>
          </p:childTnLst>
        </p:cTn>
      </p:par>
    </p:tnLst>
    <p:bldLst>
      <p:bldP spid="6" grpId="0" animBg="1"/>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TotalTime>
  <Words>400</Words>
  <Application>Microsoft Office PowerPoint</Application>
  <PresentationFormat>Pokaz na ekranie (4:3)</PresentationFormat>
  <Paragraphs>62</Paragraphs>
  <Slides>10</Slides>
  <Notes>0</Notes>
  <HiddenSlides>0</HiddenSlides>
  <MMClips>1</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Motyw pakietu Office</vt:lpstr>
      <vt:lpstr>W świecie liczb pierwszych – pożyteczność programowania</vt:lpstr>
      <vt:lpstr>Co to są liczby pierwsze?</vt:lpstr>
      <vt:lpstr>Rodzaje liczb pierwszych</vt:lpstr>
      <vt:lpstr>Historia poszukiwań</vt:lpstr>
      <vt:lpstr>Sito Eratostenesa</vt:lpstr>
      <vt:lpstr>Trudność poszukiwania</vt:lpstr>
      <vt:lpstr>Nowa rekordzistka liczy  22 338 618 cyfr</vt:lpstr>
      <vt:lpstr>Ja w świecie liczb pierwszych</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 świecie liczb pierwszych – przydatność programowania</dc:title>
  <dc:creator>Paulinka</dc:creator>
  <cp:lastModifiedBy>Paulinka</cp:lastModifiedBy>
  <cp:revision>58</cp:revision>
  <dcterms:created xsi:type="dcterms:W3CDTF">2017-05-28T15:44:41Z</dcterms:created>
  <dcterms:modified xsi:type="dcterms:W3CDTF">2017-06-05T16:52:58Z</dcterms:modified>
</cp:coreProperties>
</file>