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9" r:id="rId4"/>
    <p:sldId id="281" r:id="rId5"/>
    <p:sldId id="282" r:id="rId6"/>
    <p:sldId id="283" r:id="rId7"/>
    <p:sldId id="286" r:id="rId8"/>
    <p:sldId id="287" r:id="rId9"/>
    <p:sldId id="288" r:id="rId10"/>
    <p:sldId id="289" r:id="rId11"/>
    <p:sldId id="290" r:id="rId12"/>
    <p:sldId id="284" r:id="rId13"/>
    <p:sldId id="291" r:id="rId14"/>
    <p:sldId id="293" r:id="rId15"/>
    <p:sldId id="285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3" autoAdjust="0"/>
    <p:restoredTop sz="94660"/>
  </p:normalViewPr>
  <p:slideViewPr>
    <p:cSldViewPr>
      <p:cViewPr>
        <p:scale>
          <a:sx n="94" d="100"/>
          <a:sy n="94" d="100"/>
        </p:scale>
        <p:origin x="-79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F501-02BE-4E91-AC0F-69765F27B237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CA9-240E-48DE-B626-C26B41AA68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16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2865-A7A1-4177-A94E-972CE872AFCE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CE0B-295C-4632-ABDB-78487F1EE6B9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FD31-CA29-4A44-9DF2-3E1060C6A974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7C50-E302-47FF-A5F8-CF6B7ABE82E7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4BC0-F7BF-42DD-98F8-E5196B3BE542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684-3C1A-4041-9D22-778F42259704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7701-02A5-40FB-B1DF-0790858A9FE9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3C48-20A1-4583-9BAD-86887449B96F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DAFB-DD4A-4EDF-AD2E-844D00E39DFF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980E-FFF3-4183-B976-F294638BD33F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8881-5380-400F-80A8-CA6308EC9C80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A4DB-1846-4593-80F7-861504ECF77B}" type="datetime1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916832"/>
            <a:ext cx="5540152" cy="1470025"/>
          </a:xfrm>
        </p:spPr>
        <p:txBody>
          <a:bodyPr>
            <a:noAutofit/>
          </a:bodyPr>
          <a:lstStyle/>
          <a:p>
            <a:r>
              <a:rPr lang="pl-PL" sz="5400" b="1" dirty="0" smtClean="0">
                <a:solidFill>
                  <a:srgbClr val="002060"/>
                </a:solidFill>
              </a:rPr>
              <a:t>Innowacyjność </a:t>
            </a:r>
            <a:br>
              <a:rPr lang="pl-PL" sz="5400" b="1" dirty="0" smtClean="0">
                <a:solidFill>
                  <a:srgbClr val="002060"/>
                </a:solidFill>
              </a:rPr>
            </a:br>
            <a:r>
              <a:rPr lang="pl-PL" sz="5400" b="1" dirty="0" smtClean="0">
                <a:solidFill>
                  <a:srgbClr val="002060"/>
                </a:solidFill>
              </a:rPr>
              <a:t>w medycynie – nowoczesne technologie </a:t>
            </a:r>
            <a:br>
              <a:rPr lang="pl-PL" sz="5400" b="1" dirty="0" smtClean="0">
                <a:solidFill>
                  <a:srgbClr val="002060"/>
                </a:solidFill>
              </a:rPr>
            </a:br>
            <a:r>
              <a:rPr lang="pl-PL" sz="5400" b="1" dirty="0" smtClean="0">
                <a:solidFill>
                  <a:srgbClr val="002060"/>
                </a:solidFill>
              </a:rPr>
              <a:t>w służbie zdrowia.</a:t>
            </a:r>
            <a:endParaRPr lang="pl-PL" sz="5400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3717032"/>
            <a:ext cx="8640960" cy="1656184"/>
          </a:xfrm>
        </p:spPr>
        <p:txBody>
          <a:bodyPr>
            <a:noAutofit/>
          </a:bodyPr>
          <a:lstStyle/>
          <a:p>
            <a:endParaRPr lang="pl-PL" sz="2400" dirty="0" smtClean="0"/>
          </a:p>
          <a:p>
            <a:pPr algn="r"/>
            <a:r>
              <a:rPr lang="pl-PL" sz="2400" b="1" dirty="0" smtClean="0">
                <a:solidFill>
                  <a:srgbClr val="002060"/>
                </a:solidFill>
              </a:rPr>
              <a:t>		</a:t>
            </a:r>
          </a:p>
          <a:p>
            <a:pPr algn="r"/>
            <a:endParaRPr lang="pl-PL" sz="2400" b="1" dirty="0" smtClean="0">
              <a:solidFill>
                <a:srgbClr val="002060"/>
              </a:solidFill>
            </a:endParaRPr>
          </a:p>
          <a:p>
            <a:pPr algn="r"/>
            <a:r>
              <a:rPr lang="pl-PL" sz="2800" b="1" dirty="0" smtClean="0">
                <a:solidFill>
                  <a:srgbClr val="FF0000"/>
                </a:solidFill>
              </a:rPr>
              <a:t>Mateusz Myk, klasa 4</a:t>
            </a:r>
          </a:p>
          <a:p>
            <a:pPr algn="r"/>
            <a:r>
              <a:rPr lang="pl-PL" sz="2000" b="1" dirty="0" smtClean="0">
                <a:solidFill>
                  <a:srgbClr val="FF0000"/>
                </a:solidFill>
              </a:rPr>
              <a:t>          </a:t>
            </a:r>
            <a:r>
              <a:rPr lang="pl-PL" sz="2400" b="1" dirty="0" smtClean="0">
                <a:solidFill>
                  <a:srgbClr val="FF0000"/>
                </a:solidFill>
              </a:rPr>
              <a:t>   Szkoła Podstawowa nr 15 im. Tadeusza Kościuszki w Kielcach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40365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 </a:t>
            </a:r>
            <a:r>
              <a:rPr lang="pl-PL" b="1" smtClean="0">
                <a:solidFill>
                  <a:srgbClr val="FF0000"/>
                </a:solidFill>
              </a:rPr>
              <a:t>Cybernóż</a:t>
            </a:r>
            <a:endParaRPr lang="pl-P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/>
              <a:t>    Nóż cybernetyczny to rodzaj robota o precyzji rzędu 0,1 milimetra. Ma on ramię, które dzięki możliwości obrotu wokół kilku osi, może poruszać się w różnych kierunkach. </a:t>
            </a:r>
          </a:p>
          <a:p>
            <a:pPr>
              <a:buNone/>
            </a:pPr>
            <a:r>
              <a:rPr lang="pl-PL" b="1" dirty="0" smtClean="0"/>
              <a:t>    </a:t>
            </a:r>
            <a:r>
              <a:rPr lang="pl-PL" b="1" dirty="0" err="1" smtClean="0"/>
              <a:t>Cybernóż</a:t>
            </a:r>
            <a:r>
              <a:rPr lang="pl-PL" b="1" dirty="0" smtClean="0"/>
              <a:t> nie narusza tkanek zdrowych, dzięki czemu jednorazowo można podawać wysokie dawki terapeutyczne. Zastosowanie podobnych przy standardowej radioterapii byłoby śmiertelne dla pacjenta.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cyberknife-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7244048" cy="4824536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979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 Zastosowanie robotów. </a:t>
            </a:r>
          </a:p>
          <a:p>
            <a:pPr>
              <a:buNone/>
            </a:pPr>
            <a:r>
              <a:rPr lang="pl-PL" b="1" dirty="0" smtClean="0"/>
              <a:t> </a:t>
            </a:r>
          </a:p>
          <a:p>
            <a:pPr>
              <a:buNone/>
            </a:pPr>
            <a:r>
              <a:rPr lang="pl-PL" b="1" dirty="0" smtClean="0"/>
              <a:t>     Robot da Vinci to jeden z najbardziej zaawansowanych technologicznie medycznych systemów </a:t>
            </a:r>
            <a:r>
              <a:rPr lang="pl-PL" b="1" dirty="0" err="1" smtClean="0"/>
              <a:t>robotycznych</a:t>
            </a:r>
            <a:r>
              <a:rPr lang="pl-PL" b="1" dirty="0" smtClean="0"/>
              <a:t> na świecie, wspomagających operacje chirurgiczne. </a:t>
            </a:r>
          </a:p>
          <a:p>
            <a:pPr>
              <a:buNone/>
            </a:pPr>
            <a:r>
              <a:rPr lang="pl-PL" b="1" dirty="0" smtClean="0"/>
              <a:t> </a:t>
            </a:r>
          </a:p>
          <a:p>
            <a:pPr>
              <a:buNone/>
            </a:pPr>
            <a:r>
              <a:rPr lang="pl-PL" b="1" dirty="0" smtClean="0"/>
              <a:t>    Charakteryzuje się niezwykłą precyzją, małą inwazyjnością, pionierskimi rozwiązaniami technologicznymi oraz intuicyjnym interfejsem.</a:t>
            </a:r>
          </a:p>
          <a:p>
            <a:pPr>
              <a:buNone/>
            </a:pPr>
            <a:endParaRPr lang="pl-PL" b="1" dirty="0" smtClean="0"/>
          </a:p>
          <a:p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3721a46ac5dd0ca523e11462c566faf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4000" b="1" dirty="0" smtClean="0"/>
              <a:t>   </a:t>
            </a:r>
            <a:r>
              <a:rPr lang="pl-PL" sz="3600" b="1" dirty="0" smtClean="0"/>
              <a:t>Innowacyjność w służbie zdrowia, to także </a:t>
            </a:r>
            <a:r>
              <a:rPr lang="pl-PL" sz="3600" b="1" dirty="0" smtClean="0">
                <a:solidFill>
                  <a:srgbClr val="FF0000"/>
                </a:solidFill>
              </a:rPr>
              <a:t>elektronizacja dokumentacji </a:t>
            </a:r>
            <a:r>
              <a:rPr lang="pl-PL" sz="3600" b="1" dirty="0" smtClean="0"/>
              <a:t>chorych i wyników badań oraz elektroniczne przesyłanie badań do dalszej analizy, co zapewnia możliwość szybszej i bardziej wiarygodnej diagnostyki oraz terapii, a także obniżenia kosztów opieki zdrowotnej.</a:t>
            </a:r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600" b="1" dirty="0" smtClean="0"/>
              <a:t>   Podsumowując, </a:t>
            </a:r>
            <a:r>
              <a:rPr lang="pl-PL" sz="3600" b="1" dirty="0"/>
              <a:t>jeśli i Ciebie interesuje biologia oraz nowoczesne technologie, po ukończeniu studiów informatycznych, możesz wybrać </a:t>
            </a:r>
            <a:r>
              <a:rPr lang="pl-PL" sz="3600" b="1" dirty="0">
                <a:solidFill>
                  <a:srgbClr val="FF0000"/>
                </a:solidFill>
              </a:rPr>
              <a:t>specjalizację z informatyki medycznej</a:t>
            </a:r>
            <a:r>
              <a:rPr lang="pl-PL" sz="36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pl-PL" sz="3600" b="1" dirty="0">
                <a:solidFill>
                  <a:srgbClr val="FF0000"/>
                </a:solidFill>
              </a:rPr>
              <a:t>	</a:t>
            </a:r>
            <a:r>
              <a:rPr lang="pl-PL" sz="3600" b="1" dirty="0" smtClean="0"/>
              <a:t>Warto jednak pamiętać, że nowoczesne technologie nie zastąpią rzetelnego i sumiennego lekarza oraz jego indywidualnego podejścia do każdego pacjenta.</a:t>
            </a:r>
          </a:p>
          <a:p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Dziękuję za uwagę 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</a:t>
            </a:r>
            <a:r>
              <a:rPr lang="pl-PL" sz="4400" b="1" dirty="0" smtClean="0"/>
              <a:t>Tematem poniższej prezentacji będzie ukazanie, że </a:t>
            </a:r>
            <a:r>
              <a:rPr lang="pl-PL" sz="4400" b="1" dirty="0" smtClean="0">
                <a:solidFill>
                  <a:srgbClr val="FF0000"/>
                </a:solidFill>
              </a:rPr>
              <a:t>nowoczesne technologie są nieodłącznym elementem współczesnej medycyny</a:t>
            </a:r>
            <a:r>
              <a:rPr lang="pl-PL" sz="4400" b="1" dirty="0" smtClean="0"/>
              <a:t> oraz ogólnie służby zdrowia.</a:t>
            </a:r>
            <a:endParaRPr lang="pl-PL" sz="4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sz="4800" b="1" dirty="0" smtClean="0"/>
              <a:t>   </a:t>
            </a:r>
            <a:r>
              <a:rPr lang="pl-PL" sz="4800" b="1" dirty="0" smtClean="0">
                <a:solidFill>
                  <a:srgbClr val="FF0000"/>
                </a:solidFill>
              </a:rPr>
              <a:t>Innowacyjność w medycynie związana jest między innymi z wykorzystaniem technologii informacyjnej i komunikacyjnej,</a:t>
            </a:r>
            <a:r>
              <a:rPr lang="pl-PL" sz="4800" b="1" dirty="0" smtClean="0"/>
              <a:t> dzięki którym proces leczenia  pacjenta oraz jego rekonwalescencji przebiega szybciej i sprawniej.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4400" b="1" dirty="0" smtClean="0"/>
              <a:t>   Wykorzystanie technologii może także dotyczyć </a:t>
            </a:r>
            <a:r>
              <a:rPr lang="pl-PL" sz="4400" b="1" dirty="0" smtClean="0">
                <a:solidFill>
                  <a:srgbClr val="FF0000"/>
                </a:solidFill>
              </a:rPr>
              <a:t>komputerowego wspomagania zabiegów, czy nawigacji śródoperacyjnej podczas </a:t>
            </a:r>
            <a:r>
              <a:rPr lang="pl-PL" sz="4400" b="1" dirty="0" err="1" smtClean="0">
                <a:solidFill>
                  <a:srgbClr val="FF0000"/>
                </a:solidFill>
              </a:rPr>
              <a:t>teleoperacji</a:t>
            </a:r>
            <a:r>
              <a:rPr lang="pl-PL" sz="4400" b="1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600" b="1" dirty="0" smtClean="0"/>
              <a:t>    </a:t>
            </a:r>
            <a:r>
              <a:rPr lang="pl-PL" sz="3600" b="1" dirty="0" err="1" smtClean="0">
                <a:solidFill>
                  <a:srgbClr val="FF0000"/>
                </a:solidFill>
              </a:rPr>
              <a:t>Telemedycyna</a:t>
            </a:r>
            <a:r>
              <a:rPr lang="pl-PL" sz="3600" b="1" dirty="0" smtClean="0">
                <a:solidFill>
                  <a:srgbClr val="FF0000"/>
                </a:solidFill>
              </a:rPr>
              <a:t> (medycyna na odległość) – najnowsza forma medycyny i opieki zdrowotnej łącząca w sobie elementy medycyny, telekomunikacji oraz informatyki. </a:t>
            </a:r>
          </a:p>
          <a:p>
            <a:pPr>
              <a:buNone/>
            </a:pPr>
            <a:r>
              <a:rPr lang="pl-PL" sz="3600" b="1" dirty="0" smtClean="0"/>
              <a:t>    Dzięki wykorzystaniu nowych technologii pozwala ona przełamywać geograficzne bariery, pozwalając na wymianę specjalistycznych informacji.</a:t>
            </a:r>
          </a:p>
          <a:p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   </a:t>
            </a:r>
            <a:r>
              <a:rPr lang="pl-PL" sz="4400" b="1" dirty="0" smtClean="0"/>
              <a:t>Nowoczesne technologie to także obecność w diagnostyce medycznej m.in.:</a:t>
            </a:r>
          </a:p>
          <a:p>
            <a:endParaRPr lang="pl-PL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4400" b="1" dirty="0" smtClean="0">
                <a:solidFill>
                  <a:srgbClr val="FF0000"/>
                </a:solidFill>
              </a:rPr>
              <a:t>1. Laparoskopii.</a:t>
            </a:r>
          </a:p>
          <a:p>
            <a:pPr>
              <a:buNone/>
            </a:pPr>
            <a:r>
              <a:rPr lang="pl-PL" sz="4400" b="1" dirty="0" smtClean="0">
                <a:solidFill>
                  <a:srgbClr val="FF0000"/>
                </a:solidFill>
              </a:rPr>
              <a:t>2. Tomografii komputerowej.</a:t>
            </a:r>
          </a:p>
          <a:p>
            <a:pPr>
              <a:buNone/>
            </a:pPr>
            <a:r>
              <a:rPr lang="pl-PL" sz="4400" b="1" dirty="0" smtClean="0">
                <a:solidFill>
                  <a:srgbClr val="FF0000"/>
                </a:solidFill>
              </a:rPr>
              <a:t>3. </a:t>
            </a:r>
            <a:r>
              <a:rPr lang="pl-PL" sz="4400" b="1" dirty="0" err="1" smtClean="0">
                <a:solidFill>
                  <a:srgbClr val="FF0000"/>
                </a:solidFill>
              </a:rPr>
              <a:t>Cybernoża</a:t>
            </a:r>
            <a:r>
              <a:rPr lang="pl-PL" sz="4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pl-PL" sz="4400" b="1" dirty="0">
                <a:solidFill>
                  <a:srgbClr val="FF0000"/>
                </a:solidFill>
              </a:rPr>
              <a:t>4</a:t>
            </a:r>
            <a:r>
              <a:rPr lang="pl-PL" sz="4400" b="1" dirty="0" smtClean="0">
                <a:solidFill>
                  <a:srgbClr val="FF0000"/>
                </a:solidFill>
              </a:rPr>
              <a:t>. Robotów.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4000" b="1" dirty="0" smtClean="0">
                <a:solidFill>
                  <a:srgbClr val="FF0000"/>
                </a:solidFill>
              </a:rPr>
              <a:t>    Laparoskopia – czyli małe nacięcie, niewiele powikłań i mniejszy stres.</a:t>
            </a:r>
          </a:p>
          <a:p>
            <a:pPr>
              <a:buNone/>
            </a:pPr>
            <a:endParaRPr lang="pl-PL" sz="4000" b="1" dirty="0" smtClean="0"/>
          </a:p>
          <a:p>
            <a:pPr>
              <a:buNone/>
            </a:pPr>
            <a:r>
              <a:rPr lang="pl-PL" sz="4000" b="1" dirty="0" smtClean="0"/>
              <a:t>    W odróżnieniu od klasycznego zabiegu chirurgicznego – laparotomii, polegającej na rozcięciu powłok brzusznych, w laparoskopii przeprowadza się badanie lub operację poprzez niewielkie nacięcia w powłoce brzusznej.</a:t>
            </a:r>
          </a:p>
          <a:p>
            <a:pPr>
              <a:buNone/>
            </a:pP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 Pozytonowa tomografia emisyjna (PET) 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 PET stosuje się głównie przy badaniach mózgu, serca, stanów zapalnych niejasnego pochodzenia oraz nowotworów. Technika ta umożliwia wczesną diagnozę choroby Huntingtona, a w niektórych przypadkach także choroby Alzheimera, Parkinsona czy epilepsji. Diagnostyka PET pozwala z dużym prawdopodobieństwem rozpoznać zmiany nowotworowe – aż 90 % badanych przypadków, co nie udaje się przy zastosowaniu żadnej innej techniki obrazowania.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16slicePET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6912768" cy="5281355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303</Words>
  <Application>Microsoft Office PowerPoint</Application>
  <PresentationFormat>Pokaz na ekranie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Innowacyjność  w medycynie – nowoczesne technologie  w służbie zdrowia.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Doświadczenia przyrodnicze do wykonania z uczniami klas 4-6.</dc:title>
  <dc:creator>Patrycja</dc:creator>
  <cp:lastModifiedBy>Paulinka</cp:lastModifiedBy>
  <cp:revision>53</cp:revision>
  <dcterms:created xsi:type="dcterms:W3CDTF">2014-08-27T12:49:07Z</dcterms:created>
  <dcterms:modified xsi:type="dcterms:W3CDTF">2017-06-05T15:16:02Z</dcterms:modified>
</cp:coreProperties>
</file>